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7" r:id="rId7"/>
    <p:sldId id="268" r:id="rId8"/>
    <p:sldId id="260" r:id="rId9"/>
    <p:sldId id="269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0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screenshot, graphics, graphic design&#10;&#10;Description automatically generated">
            <a:extLst>
              <a:ext uri="{FF2B5EF4-FFF2-40B4-BE49-F238E27FC236}">
                <a16:creationId xmlns:a16="http://schemas.microsoft.com/office/drawing/2014/main" id="{E48D1604-18CE-7431-862C-A53AEBF069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B6FD7FC-233D-842D-09CD-050221FD3C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C03994-E30C-A5E3-D2B9-B0B8B43992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59313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graphics, screenshot, graphic design, text&#10;&#10;Description automatically generated">
            <a:extLst>
              <a:ext uri="{FF2B5EF4-FFF2-40B4-BE49-F238E27FC236}">
                <a16:creationId xmlns:a16="http://schemas.microsoft.com/office/drawing/2014/main" id="{27F4F1D9-741C-4C63-F4EA-21DDA6AF7E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8A81D5-4118-E0F7-5116-5F7AD981D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" y="1709738"/>
            <a:ext cx="6302829" cy="2852737"/>
          </a:xfrm>
        </p:spPr>
        <p:txBody>
          <a:bodyPr anchor="b"/>
          <a:lstStyle>
            <a:lvl1pPr>
              <a:defRPr sz="6000">
                <a:solidFill>
                  <a:srgbClr val="02304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44C8E-7053-325E-6CE3-83C27EA1B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450" y="4589463"/>
            <a:ext cx="551089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660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screenshot, flag, logo&#10;&#10;Description automatically generated">
            <a:extLst>
              <a:ext uri="{FF2B5EF4-FFF2-40B4-BE49-F238E27FC236}">
                <a16:creationId xmlns:a16="http://schemas.microsoft.com/office/drawing/2014/main" id="{06063E28-175C-80EA-99AF-94B9DB2F57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8A81D5-4118-E0F7-5116-5F7AD981D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9150" y="1709738"/>
            <a:ext cx="6718300" cy="2852737"/>
          </a:xfrm>
        </p:spPr>
        <p:txBody>
          <a:bodyPr anchor="b"/>
          <a:lstStyle>
            <a:lvl1pPr>
              <a:defRPr sz="6000">
                <a:solidFill>
                  <a:srgbClr val="02304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44C8E-7053-325E-6CE3-83C27EA1B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9148" y="4589463"/>
            <a:ext cx="67183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029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creenshot, text, design&#10;&#10;Description automatically generated">
            <a:extLst>
              <a:ext uri="{FF2B5EF4-FFF2-40B4-BE49-F238E27FC236}">
                <a16:creationId xmlns:a16="http://schemas.microsoft.com/office/drawing/2014/main" id="{A18B95AD-C0BB-BC1B-CE39-09139659A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A66FA2-059B-0B00-0671-AC384E8EF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192" y="195943"/>
            <a:ext cx="10300607" cy="9486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8110B-D018-50D9-B767-5CA7FDF7F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214"/>
            <a:ext cx="10515600" cy="5110843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992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screenshot, symbol, text, design&#10;&#10;Description automatically generated">
            <a:extLst>
              <a:ext uri="{FF2B5EF4-FFF2-40B4-BE49-F238E27FC236}">
                <a16:creationId xmlns:a16="http://schemas.microsoft.com/office/drawing/2014/main" id="{F7BB7ED7-56AA-C0A1-FAE9-475FC9BCE5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A66FA2-059B-0B00-0671-AC384E8EF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192" y="195943"/>
            <a:ext cx="10300607" cy="9486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8110B-D018-50D9-B767-5CA7FDF7F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214"/>
            <a:ext cx="10515600" cy="5110843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8684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creenshot, text, design&#10;&#10;Description automatically generated">
            <a:extLst>
              <a:ext uri="{FF2B5EF4-FFF2-40B4-BE49-F238E27FC236}">
                <a16:creationId xmlns:a16="http://schemas.microsoft.com/office/drawing/2014/main" id="{994FC423-6AE6-8D12-9C70-58D71CC1E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7E463-DC00-42D0-485F-C840D2E9D1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958B29-B6A2-2AC3-B418-439A42CA6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EC306C9-5099-258B-EF75-77209FDBA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192" y="195943"/>
            <a:ext cx="10300607" cy="9486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9703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screenshot, symbol, text, design&#10;&#10;Description automatically generated">
            <a:extLst>
              <a:ext uri="{FF2B5EF4-FFF2-40B4-BE49-F238E27FC236}">
                <a16:creationId xmlns:a16="http://schemas.microsoft.com/office/drawing/2014/main" id="{ED08A6AA-1BAC-2B06-E19D-2341010894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7E463-DC00-42D0-485F-C840D2E9D1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958B29-B6A2-2AC3-B418-439A42CA6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EC306C9-5099-258B-EF75-77209FDBA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192" y="195943"/>
            <a:ext cx="10300607" cy="9486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334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rectangle with blue and orange rectangles&#10;&#10;Description automatically generated with low confidence">
            <a:extLst>
              <a:ext uri="{FF2B5EF4-FFF2-40B4-BE49-F238E27FC236}">
                <a16:creationId xmlns:a16="http://schemas.microsoft.com/office/drawing/2014/main" id="{BDCDB632-EAB9-AB6F-2009-02F2EE8A2A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226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59797D-6BF3-8B3E-1957-5A69DED3D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C3322-5102-C823-74E5-FFF979CCD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E98B3-11BA-475C-312D-BFDFF5482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484AE-5343-43A7-B09B-E1E84856AB53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7CACF-9274-9772-050F-9DAD799C04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79ECB-79C9-CBED-02BD-FC8BC01E1B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36D1E-78BB-4065-857C-AB6B5FD6C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32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1" r:id="rId3"/>
    <p:sldLayoutId id="2147483650" r:id="rId4"/>
    <p:sldLayoutId id="2147483661" r:id="rId5"/>
    <p:sldLayoutId id="2147483652" r:id="rId6"/>
    <p:sldLayoutId id="2147483663" r:id="rId7"/>
    <p:sldLayoutId id="214748365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ckinsey.com/featured-insights/mckinsey-explainers/what-is-omnichannel-marketing" TargetMode="External"/><Relationship Id="rId2" Type="http://schemas.openxmlformats.org/officeDocument/2006/relationships/hyperlink" Target="https://www.mckinsey.com/capabilities/growth-marketing-and-sales/our-insights/b2b-sales-omnichannel-everywhere-every-time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trustradius.com/vendor-blog/2022-b2b-buying-disconnect-the-age-of-the-self-serve-buyer" TargetMode="External"/><Relationship Id="rId5" Type="http://schemas.openxmlformats.org/officeDocument/2006/relationships/hyperlink" Target="https://www.insiderintelligence.com/content/5-predictions-b2b-marketing-2023" TargetMode="External"/><Relationship Id="rId4" Type="http://schemas.openxmlformats.org/officeDocument/2006/relationships/hyperlink" Target="https://www.edelman.com/expertise/business-marketing/how-b2b-companies-are-adapting-covi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rtner.com/en/newsroom/press-releases/2022-06-22-gartner-sales-survey-finbds-b2b-buyers-prefer-ordering-paying-through--digital-commerce" TargetMode="External"/><Relationship Id="rId2" Type="http://schemas.openxmlformats.org/officeDocument/2006/relationships/hyperlink" Target="https://www.mckinsey.com/capabilities/growth-marketing-and-sales/our-insights/how-b2b-sales-have-changed-during-covid-19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kornferry.com/content/dam/kornferry-v2/featured-topics/pdf/2021-Buyer-Preferences-Study.pdf" TargetMode="External"/><Relationship Id="rId5" Type="http://schemas.openxmlformats.org/officeDocument/2006/relationships/hyperlink" Target="https://pages.distributionstrategy.com/acton/media/6612/report-the-state-of-distributor-customer-experience-what-customers-want" TargetMode="External"/><Relationship Id="rId4" Type="http://schemas.openxmlformats.org/officeDocument/2006/relationships/hyperlink" Target="https://www.moengage.com/learn/creating-a-omnichannel-strategy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hbr.org/2022/01/how-b2b-businesses-can-get-omnichannel-sales-right" TargetMode="External"/><Relationship Id="rId2" Type="http://schemas.openxmlformats.org/officeDocument/2006/relationships/hyperlink" Target="https://www.forbes.com/sites/forbesbusinesscouncil/2022/02/22/how-to-implement-omnichannel-sales-successfully-four-pitfalls-to-avoid/?sh=514be95a74e9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2D426-195D-D9A5-048C-A90662B04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Omnichannel Sales Execution</a:t>
            </a:r>
          </a:p>
        </p:txBody>
      </p:sp>
    </p:spTree>
    <p:extLst>
      <p:ext uri="{BB962C8B-B14F-4D97-AF65-F5344CB8AC3E}">
        <p14:creationId xmlns:p14="http://schemas.microsoft.com/office/powerpoint/2010/main" val="412061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A2E4A63-3835-E93B-BF8C-DC7BA8FD0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35200"/>
            <a:ext cx="12192000" cy="2387600"/>
          </a:xfrm>
        </p:spPr>
        <p:txBody>
          <a:bodyPr>
            <a:normAutofit/>
          </a:bodyPr>
          <a:lstStyle/>
          <a:p>
            <a:r>
              <a:rPr lang="en-US" sz="3600" dirty="0"/>
              <a:t>Thank You for Attending!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2932CC-1144-F5B0-8A88-4934D6148EE2}"/>
              </a:ext>
            </a:extLst>
          </p:cNvPr>
          <p:cNvSpPr txBox="1">
            <a:spLocks/>
          </p:cNvSpPr>
          <p:nvPr/>
        </p:nvSpPr>
        <p:spPr>
          <a:xfrm>
            <a:off x="0" y="1600200"/>
            <a:ext cx="12192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Omnichannel Sales Execution</a:t>
            </a:r>
          </a:p>
        </p:txBody>
      </p:sp>
    </p:spTree>
    <p:extLst>
      <p:ext uri="{BB962C8B-B14F-4D97-AF65-F5344CB8AC3E}">
        <p14:creationId xmlns:p14="http://schemas.microsoft.com/office/powerpoint/2010/main" val="1201429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030BB-F89A-B1DE-C81C-F4124A02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79" y="1203386"/>
            <a:ext cx="8753061" cy="2852737"/>
          </a:xfrm>
        </p:spPr>
        <p:txBody>
          <a:bodyPr>
            <a:normAutofit/>
          </a:bodyPr>
          <a:lstStyle/>
          <a:p>
            <a:r>
              <a:rPr lang="en-US" dirty="0"/>
              <a:t>Panelists</a:t>
            </a:r>
            <a:br>
              <a:rPr lang="en-US" sz="2000" dirty="0"/>
            </a:br>
            <a:r>
              <a:rPr lang="en-US" sz="2000" dirty="0"/>
              <a:t>- Colin Brown, Senior VP of Sales, Stellar Industrial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- Kevin Brown, CEO, </a:t>
            </a:r>
            <a:r>
              <a:rPr lang="en-US" sz="2000" dirty="0" err="1"/>
              <a:t>LeadSmart</a:t>
            </a:r>
            <a:r>
              <a:rPr lang="en-US" sz="2000" dirty="0"/>
              <a:t> Technologies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- Bill </a:t>
            </a:r>
            <a:r>
              <a:rPr lang="en-US" sz="2000" dirty="0" err="1"/>
              <a:t>Dwyre</a:t>
            </a:r>
            <a:r>
              <a:rPr lang="en-US" sz="2000" dirty="0"/>
              <a:t>, VP Global Sales and Marketing, </a:t>
            </a:r>
            <a:r>
              <a:rPr lang="en-US" sz="2000" dirty="0" err="1"/>
              <a:t>Weiler</a:t>
            </a:r>
            <a:r>
              <a:rPr lang="en-US" sz="2000" dirty="0"/>
              <a:t> Abrasives </a:t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46607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2B250-C76D-0DBD-7987-9DA0B65FC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9570" y="1709738"/>
            <a:ext cx="6467879" cy="2852737"/>
          </a:xfrm>
        </p:spPr>
        <p:txBody>
          <a:bodyPr/>
          <a:lstStyle/>
          <a:p>
            <a:r>
              <a:rPr lang="en-US" dirty="0"/>
              <a:t>Omnichannel Sales Defined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6AEFBA-7E7C-85C5-D09C-2983860B2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29449" y="4562475"/>
            <a:ext cx="6636844" cy="150018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An omnichannel approach to sales is effective and value-creating when it delivers a unified voice, brand and messaging across channels.  By integrating channels, including face-to-face, remote and online interactions, an omnichannel experience gives customers a seamless buying experience. (Forbes)</a:t>
            </a:r>
          </a:p>
        </p:txBody>
      </p:sp>
    </p:spTree>
    <p:extLst>
      <p:ext uri="{BB962C8B-B14F-4D97-AF65-F5344CB8AC3E}">
        <p14:creationId xmlns:p14="http://schemas.microsoft.com/office/powerpoint/2010/main" val="1240101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030BB-F89A-B1DE-C81C-F4124A02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566" y="1709738"/>
            <a:ext cx="6713252" cy="2852737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Omnichannel Benefits</a:t>
            </a:r>
            <a:endParaRPr lang="en-US" sz="2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583B95-5692-98CD-0276-3B33D393C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4566" y="4589463"/>
            <a:ext cx="5921433" cy="2039937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Improved customer engagement and experience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High customer retention and loyalty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Smoother customer journey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Revenue growth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 more integrated business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Better customer insights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18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AB598-A0FE-19FD-6E97-3A535D430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A62B1-A33A-E603-6CD7-18CFB19D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244" y="1596586"/>
            <a:ext cx="10515600" cy="479711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Many companies have found that managing channel conflict (e-commerce, inside sales, hybrid sales, etc.) requires rethinking sales team incentives, redesigning sales territories, and an overall change management effort.  While channel conflict is a challenge, companies that outperform their peers in gaining market share invest more in e-commerce  Their success suggests they are getting value and ROI out of wrestling with the channel conflict. </a:t>
            </a:r>
            <a:r>
              <a:rPr lang="en-US" sz="1900" i="1" dirty="0"/>
              <a:t>(McKinsey)</a:t>
            </a:r>
          </a:p>
          <a:p>
            <a:pPr marL="0" indent="0">
              <a:buNone/>
            </a:pPr>
            <a:endParaRPr lang="en-US" sz="1900" dirty="0"/>
          </a:p>
          <a:p>
            <a:r>
              <a:rPr lang="en-US" dirty="0"/>
              <a:t>Along with reordering and low-ticket purchases, complex, high-value transactions can and should be available to all customers on digital self-serve and remote channels.  34% of respondents would spend up to $50,000 via remote and self- service options and 39% were willing to spend up to $500,000.  This means that many suppliers may need to shift their online product mix and potentially launch new pricing processes to streamline quoting and approvals for large-value purchases. </a:t>
            </a:r>
            <a:r>
              <a:rPr lang="en-US" sz="1900" i="1" dirty="0"/>
              <a:t>(McKinsey)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677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AB598-A0FE-19FD-6E97-3A535D430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A62B1-A33A-E603-6CD7-18CFB19D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670" y="1325879"/>
            <a:ext cx="11272630" cy="5336177"/>
          </a:xfrm>
        </p:spPr>
        <p:txBody>
          <a:bodyPr>
            <a:normAutofit/>
          </a:bodyPr>
          <a:lstStyle/>
          <a:p>
            <a:r>
              <a:rPr lang="en-US" dirty="0"/>
              <a:t>Salesperson behaviors that impact the decision to buy:</a:t>
            </a:r>
          </a:p>
          <a:p>
            <a:pPr marL="0" indent="0">
              <a:buNone/>
            </a:pPr>
            <a:r>
              <a:rPr lang="en-US" dirty="0"/>
              <a:t>   The Top 10 Deal-Breakers </a:t>
            </a:r>
            <a:r>
              <a:rPr lang="en-US" sz="1800" i="1" dirty="0"/>
              <a:t>(</a:t>
            </a:r>
            <a:r>
              <a:rPr lang="en-US" sz="1800" i="1" dirty="0" err="1"/>
              <a:t>KornFerry</a:t>
            </a:r>
            <a:r>
              <a:rPr lang="en-US" sz="1800" i="1" dirty="0"/>
              <a:t>) </a:t>
            </a:r>
          </a:p>
          <a:p>
            <a:pPr lvl="1"/>
            <a:r>
              <a:rPr lang="en-US" sz="1400" dirty="0"/>
              <a:t>Did not understand me or my business</a:t>
            </a:r>
          </a:p>
          <a:p>
            <a:pPr lvl="1"/>
            <a:r>
              <a:rPr lang="en-US" sz="1400" dirty="0"/>
              <a:t>Talked too much, did not seem to listen</a:t>
            </a:r>
          </a:p>
          <a:p>
            <a:pPr lvl="1"/>
            <a:r>
              <a:rPr lang="en-US" sz="1400" dirty="0"/>
              <a:t>Was not supportive after the sale</a:t>
            </a:r>
          </a:p>
          <a:p>
            <a:pPr lvl="1"/>
            <a:r>
              <a:rPr lang="en-US" sz="1400" dirty="0"/>
              <a:t>Not able to explain solution in a way that was relevant to me</a:t>
            </a:r>
          </a:p>
          <a:p>
            <a:pPr lvl="1"/>
            <a:r>
              <a:rPr lang="en-US" sz="1400" dirty="0"/>
              <a:t>Slow to respond to my requests</a:t>
            </a:r>
          </a:p>
          <a:p>
            <a:pPr lvl="1"/>
            <a:r>
              <a:rPr lang="en-US" sz="1400" dirty="0"/>
              <a:t>Focused narrowly on price versus the value I would get</a:t>
            </a:r>
          </a:p>
          <a:p>
            <a:pPr lvl="1"/>
            <a:r>
              <a:rPr lang="en-US" sz="1400" dirty="0"/>
              <a:t>Wasted time by asking questions that could have been researched ahead of time</a:t>
            </a:r>
          </a:p>
          <a:p>
            <a:pPr lvl="1"/>
            <a:r>
              <a:rPr lang="en-US" sz="1400" dirty="0"/>
              <a:t>Unable to personally add value to the sales process</a:t>
            </a:r>
          </a:p>
          <a:p>
            <a:pPr lvl="1"/>
            <a:r>
              <a:rPr lang="en-US" sz="1400" dirty="0"/>
              <a:t>Took a win-lose approach to negotiating</a:t>
            </a:r>
          </a:p>
          <a:p>
            <a:pPr lvl="1"/>
            <a:r>
              <a:rPr lang="en-US" sz="1400" dirty="0"/>
              <a:t>Had limited interactions with others in my organization </a:t>
            </a:r>
          </a:p>
          <a:p>
            <a:pPr marL="457200" lvl="1" indent="0">
              <a:buNone/>
            </a:pPr>
            <a:endParaRPr lang="en-US" sz="1400" dirty="0"/>
          </a:p>
          <a:p>
            <a:r>
              <a:rPr lang="en-US" dirty="0"/>
              <a:t>Successful businesses implement agile ways of working across commercial and growth functions.  A crucial factor is attracting or developing the right talent and getting people from different backgrounds to work together. </a:t>
            </a:r>
            <a:r>
              <a:rPr lang="en-US" sz="1800" i="1" dirty="0"/>
              <a:t>(Harvard Business Review)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090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3BD7C-3058-0C30-88F5-3DDAE942C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D3646-85D8-13B5-007C-CEB28761A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393646"/>
            <a:ext cx="10744199" cy="514914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dirty="0"/>
              <a:t>McKinsey:</a:t>
            </a:r>
          </a:p>
          <a:p>
            <a:pPr marL="0" indent="0">
              <a:buNone/>
            </a:pPr>
            <a:r>
              <a:rPr lang="en-US" sz="1800" i="0" u="sng" strike="noStrike" dirty="0">
                <a:solidFill>
                  <a:srgbClr val="1155CC"/>
                </a:solidFill>
                <a:effectLst/>
                <a:hlinkClick r:id="rId2"/>
              </a:rPr>
              <a:t>https://www.mckinsey.com/capabilities/growth-marketing-and-sales/our-insights/b2b-sales-omnichannel-everywhere-every-time</a:t>
            </a:r>
            <a:endParaRPr lang="en-US" sz="1800" i="0" u="sng" strike="noStrike" dirty="0">
              <a:solidFill>
                <a:srgbClr val="1155CC"/>
              </a:solidFill>
              <a:effectLst/>
            </a:endParaRPr>
          </a:p>
          <a:p>
            <a:pPr marL="0" indent="0">
              <a:buNone/>
            </a:pPr>
            <a:endParaRPr lang="en-US" sz="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3000" dirty="0"/>
              <a:t>McKinsey:</a:t>
            </a:r>
          </a:p>
          <a:p>
            <a:pPr marL="0" indent="0">
              <a:buNone/>
            </a:pPr>
            <a:r>
              <a:rPr lang="en-US" sz="1800" i="0" u="sng" strike="noStrike" dirty="0">
                <a:solidFill>
                  <a:srgbClr val="1155CC"/>
                </a:solidFill>
                <a:effectLst/>
                <a:hlinkClick r:id="rId3"/>
              </a:rPr>
              <a:t>https://www.mckinsey.com/featured-insights/mckinsey-explainers/what-is-omnichannel-marketing</a:t>
            </a:r>
            <a:endParaRPr lang="en-US" sz="1800" i="0" u="sng" strike="noStrike" dirty="0">
              <a:solidFill>
                <a:srgbClr val="1155CC"/>
              </a:solidFill>
              <a:effectLst/>
            </a:endParaRPr>
          </a:p>
          <a:p>
            <a:pPr marL="0" indent="0">
              <a:buNone/>
            </a:pPr>
            <a:endParaRPr lang="en-US" sz="800" u="sng" dirty="0">
              <a:solidFill>
                <a:srgbClr val="1155CC"/>
              </a:solidFill>
            </a:endParaRPr>
          </a:p>
          <a:p>
            <a:pPr marL="0" indent="0">
              <a:buNone/>
            </a:pPr>
            <a:r>
              <a:rPr lang="en-US" sz="3000" dirty="0"/>
              <a:t>Edelman:</a:t>
            </a:r>
          </a:p>
          <a:p>
            <a:pPr marL="0" indent="0">
              <a:buNone/>
            </a:pPr>
            <a:r>
              <a:rPr lang="en-US" sz="1800" i="0" u="sng" strike="noStrike" dirty="0">
                <a:solidFill>
                  <a:srgbClr val="1155CC"/>
                </a:solidFill>
                <a:effectLst/>
                <a:hlinkClick r:id="rId4"/>
              </a:rPr>
              <a:t>https://www.edelman.com/expertise/business-marketing/how-b2b-companies-are-adapting-covid</a:t>
            </a:r>
            <a:endParaRPr lang="en-US" sz="1800" i="0" u="sng" strike="noStrike" dirty="0">
              <a:solidFill>
                <a:srgbClr val="1155CC"/>
              </a:solidFill>
              <a:effectLst/>
            </a:endParaRPr>
          </a:p>
          <a:p>
            <a:pPr marL="0" indent="0">
              <a:buNone/>
            </a:pPr>
            <a:endParaRPr lang="en-US" sz="9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3000" dirty="0"/>
              <a:t>Insider Intelligence:</a:t>
            </a:r>
          </a:p>
          <a:p>
            <a:pPr marL="0" indent="0">
              <a:buNone/>
            </a:pPr>
            <a:r>
              <a:rPr lang="en-US" sz="1800" i="0" u="sng" strike="noStrike" dirty="0">
                <a:solidFill>
                  <a:srgbClr val="1155CC"/>
                </a:solidFill>
                <a:effectLst/>
                <a:hlinkClick r:id="rId5"/>
              </a:rPr>
              <a:t>https://www.insiderintelligence.com/content/5-predictions-b2b-marketing-2023</a:t>
            </a:r>
            <a:endParaRPr lang="en-US" sz="1800" i="0" u="sng" strike="noStrike" dirty="0">
              <a:solidFill>
                <a:srgbClr val="1155CC"/>
              </a:solidFill>
              <a:effectLst/>
            </a:endParaRPr>
          </a:p>
          <a:p>
            <a:pPr marL="0" indent="0">
              <a:buNone/>
            </a:pPr>
            <a:endParaRPr lang="en-US" sz="900" i="0" u="sng" strike="noStrike" dirty="0">
              <a:solidFill>
                <a:srgbClr val="1155CC"/>
              </a:solidFill>
              <a:effectLst/>
            </a:endParaRPr>
          </a:p>
          <a:p>
            <a:pPr marL="0" indent="0">
              <a:buNone/>
            </a:pPr>
            <a:r>
              <a:rPr lang="en-US" sz="3000" dirty="0" err="1"/>
              <a:t>TrustRadius</a:t>
            </a:r>
            <a:r>
              <a:rPr lang="en-US" sz="3000" dirty="0"/>
              <a:t>:</a:t>
            </a:r>
          </a:p>
          <a:p>
            <a:pPr marL="0" indent="0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hlinkClick r:id="rId6"/>
              </a:rPr>
              <a:t>https://www.trustradius.com/vendor-blog/2022-b2b-buying-disconnect-the-age-of-the-self-serve-buyer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477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3BD7C-3058-0C30-88F5-3DDAE942C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D3646-85D8-13B5-007C-CEB28761A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539" y="1496291"/>
            <a:ext cx="10515600" cy="496698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600" dirty="0"/>
              <a:t>McKinsey:</a:t>
            </a:r>
          </a:p>
          <a:p>
            <a:pPr marL="0" indent="0">
              <a:buNone/>
            </a:pPr>
            <a:r>
              <a:rPr lang="en-US" sz="2200" b="0" i="0" dirty="0">
                <a:solidFill>
                  <a:srgbClr val="000000"/>
                </a:solidFill>
                <a:effectLst/>
                <a:hlinkClick r:id="rId2"/>
              </a:rPr>
              <a:t>https://www.mckinsey.com/capabilities/growth-marketing-and-sales/our-insights/how-b2b-sales-have-changed-during-covid-19</a:t>
            </a:r>
            <a:endParaRPr lang="en-US" sz="22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9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3600" dirty="0"/>
              <a:t>Gartner:</a:t>
            </a:r>
          </a:p>
          <a:p>
            <a:pPr marL="0" indent="0">
              <a:buNone/>
            </a:pPr>
            <a:r>
              <a:rPr lang="en-US" sz="2400" i="0" u="sng" strike="noStrike" dirty="0">
                <a:solidFill>
                  <a:srgbClr val="1155CC"/>
                </a:solidFill>
                <a:effectLst/>
                <a:hlinkClick r:id="rId3"/>
              </a:rPr>
              <a:t>Gartner Sales Survey Finds 83% of B2B Buyers Prefer Ordering or Paying Through Digital Commerce</a:t>
            </a:r>
            <a:endParaRPr lang="en-US" sz="2400" i="0" u="sng" strike="noStrike" dirty="0">
              <a:solidFill>
                <a:srgbClr val="1155CC"/>
              </a:solidFill>
              <a:effectLst/>
            </a:endParaRPr>
          </a:p>
          <a:p>
            <a:pPr marL="0" indent="0">
              <a:buNone/>
            </a:pPr>
            <a:endParaRPr lang="en-US" sz="900" u="sng" dirty="0">
              <a:solidFill>
                <a:srgbClr val="1155CC"/>
              </a:solidFill>
            </a:endParaRPr>
          </a:p>
          <a:p>
            <a:pPr marL="0" indent="0">
              <a:buNone/>
            </a:pPr>
            <a:r>
              <a:rPr lang="en-US" sz="3600" dirty="0"/>
              <a:t>Moengage:</a:t>
            </a:r>
          </a:p>
          <a:p>
            <a:pPr marL="0" indent="0">
              <a:buNone/>
            </a:pPr>
            <a:r>
              <a:rPr lang="en-US" sz="2400" dirty="0">
                <a:hlinkClick r:id="rId4"/>
              </a:rPr>
              <a:t>https://www.moengage.com/learn/creating-a-omnichannel-strategy/</a:t>
            </a:r>
            <a:endParaRPr lang="en-US" sz="2400" dirty="0"/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sz="3600" dirty="0"/>
              <a:t>2022 Distribution Strategy Report:</a:t>
            </a:r>
          </a:p>
          <a:p>
            <a:pPr marL="0" indent="0">
              <a:buNone/>
            </a:pPr>
            <a:r>
              <a:rPr lang="en-US" sz="24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hlinkClick r:id="rId5"/>
              </a:rPr>
              <a:t>https://Pages.DistributionStrategy.com/acton/media/6612/report-the-state-of-distributor-customer-experience-what-customers-want</a:t>
            </a:r>
            <a:endParaRPr lang="en-US" sz="2400" u="sng" dirty="0">
              <a:solidFill>
                <a:srgbClr val="0000FF"/>
              </a:solidFill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000" dirty="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600" dirty="0" err="1"/>
              <a:t>KornFerry</a:t>
            </a:r>
            <a:r>
              <a:rPr lang="en-US" sz="3600" dirty="0"/>
              <a:t>: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400" u="sng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https://www.kornferry.com/content/dam/kornferry-v2/featured-topics/pdf/2021-Buyer-Preferences-Study.pdf</a:t>
            </a:r>
            <a:endParaRPr lang="en-US" sz="2400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761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3BD7C-3058-0C30-88F5-3DDAE942C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D3646-85D8-13B5-007C-CEB28761A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113" y="1473159"/>
            <a:ext cx="10515600" cy="49503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Forbes:</a:t>
            </a:r>
          </a:p>
          <a:p>
            <a:pPr marL="0" indent="0">
              <a:buNone/>
            </a:pPr>
            <a:r>
              <a:rPr lang="en-US" sz="1700" u="sng" dirty="0">
                <a:solidFill>
                  <a:srgbClr val="1155C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https://www.forbes.com/sites/forbesbusinesscouncil/2022/02/22/how-to-implement-omnichannel-sales-successfully-four-pitfalls-to-avoid/?sh=514be95a74e9</a:t>
            </a:r>
            <a:endParaRPr lang="en-US" sz="1700" u="sng" dirty="0">
              <a:solidFill>
                <a:srgbClr val="1155CC"/>
              </a:solidFill>
            </a:endParaRPr>
          </a:p>
          <a:p>
            <a:pPr marL="0" indent="0">
              <a:buNone/>
            </a:pPr>
            <a:endParaRPr lang="en-US" sz="800" u="sng" dirty="0">
              <a:solidFill>
                <a:srgbClr val="1155CC"/>
              </a:solidFill>
            </a:endParaRPr>
          </a:p>
          <a:p>
            <a:pPr marL="0" indent="0">
              <a:buNone/>
            </a:pPr>
            <a:r>
              <a:rPr lang="en-US" dirty="0"/>
              <a:t>Harvard Business Review:</a:t>
            </a:r>
          </a:p>
          <a:p>
            <a:pPr marL="0" indent="0">
              <a:buNone/>
            </a:pPr>
            <a:r>
              <a:rPr lang="en-US" sz="1700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https://hbr.org/2022/01/how-b2b-businesses-can-get-omnichannel-sales-right</a:t>
            </a:r>
            <a:endParaRPr lang="en-US" sz="1700" u="sng" dirty="0">
              <a:solidFill>
                <a:srgbClr val="1155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303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633</Words>
  <Application>Microsoft Office PowerPoint</Application>
  <PresentationFormat>Widescreen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Omnichannel Sales Execution</vt:lpstr>
      <vt:lpstr>Panelists - Colin Brown, Senior VP of Sales, Stellar Industrial  - Kevin Brown, CEO, LeadSmart Technologies  - Bill Dwyre, VP Global Sales and Marketing, Weiler Abrasives  </vt:lpstr>
      <vt:lpstr>Omnichannel Sales Defined</vt:lpstr>
      <vt:lpstr> Omnichannel Benefits</vt:lpstr>
      <vt:lpstr>Insights    </vt:lpstr>
      <vt:lpstr>Insights    </vt:lpstr>
      <vt:lpstr>Sources</vt:lpstr>
      <vt:lpstr>Sources</vt:lpstr>
      <vt:lpstr>Sources</vt:lpstr>
      <vt:lpstr>Thank You for Attending!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Bertino</dc:creator>
  <cp:lastModifiedBy>Christina Bertino</cp:lastModifiedBy>
  <cp:revision>10</cp:revision>
  <dcterms:created xsi:type="dcterms:W3CDTF">2023-05-24T13:25:52Z</dcterms:created>
  <dcterms:modified xsi:type="dcterms:W3CDTF">2023-07-12T17:54:48Z</dcterms:modified>
</cp:coreProperties>
</file>