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4" r:id="rId5"/>
    <p:sldId id="271" r:id="rId6"/>
    <p:sldId id="269" r:id="rId7"/>
    <p:sldId id="268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graphics, graphic design&#10;&#10;Description automatically generated">
            <a:extLst>
              <a:ext uri="{FF2B5EF4-FFF2-40B4-BE49-F238E27FC236}">
                <a16:creationId xmlns:a16="http://schemas.microsoft.com/office/drawing/2014/main" id="{E48D1604-18CE-7431-862C-A53AEBF06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6FD7FC-233D-842D-09CD-050221FD3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03994-E30C-A5E3-D2B9-B0B8B4399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31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s, screenshot, graphic design, text&#10;&#10;Description automatically generated">
            <a:extLst>
              <a:ext uri="{FF2B5EF4-FFF2-40B4-BE49-F238E27FC236}">
                <a16:creationId xmlns:a16="http://schemas.microsoft.com/office/drawing/2014/main" id="{27F4F1D9-741C-4C63-F4EA-21DDA6AF7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9738"/>
            <a:ext cx="6302829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450" y="4589463"/>
            <a:ext cx="55108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lag, logo&#10;&#10;Description automatically generated">
            <a:extLst>
              <a:ext uri="{FF2B5EF4-FFF2-40B4-BE49-F238E27FC236}">
                <a16:creationId xmlns:a16="http://schemas.microsoft.com/office/drawing/2014/main" id="{06063E28-175C-80EA-99AF-94B9DB2F5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150" y="1709738"/>
            <a:ext cx="6718300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9148" y="4589463"/>
            <a:ext cx="67183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02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A18B95AD-C0BB-BC1B-CE39-09139659A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99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F7BB7ED7-56AA-C0A1-FAE9-475FC9BCE5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868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994FC423-6AE6-8D12-9C70-58D71CC1E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703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ED08A6AA-1BAC-2B06-E19D-234101089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34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le with blue and orange rectangles&#10;&#10;Description automatically generated with low confidence">
            <a:extLst>
              <a:ext uri="{FF2B5EF4-FFF2-40B4-BE49-F238E27FC236}">
                <a16:creationId xmlns:a16="http://schemas.microsoft.com/office/drawing/2014/main" id="{BDCDB632-EAB9-AB6F-2009-02F2EE8A2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2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9797D-6BF3-8B3E-1957-5A69DED3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3322-5102-C823-74E5-FFF979CCD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98B3-11BA-475C-312D-BFDFF548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84AE-5343-43A7-B09B-E1E84856AB5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7CACF-9274-9772-050F-9DAD799C0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9ECB-79C9-CBED-02BD-FC8BC01E1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36D1E-78BB-4065-857C-AB6B5FD6C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1" r:id="rId5"/>
    <p:sldLayoutId id="2147483652" r:id="rId6"/>
    <p:sldLayoutId id="214748366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rrenaverett.com/insights/recruiting-manufacturing-employees/" TargetMode="External"/><Relationship Id="rId2" Type="http://schemas.openxmlformats.org/officeDocument/2006/relationships/hyperlink" Target="https://www.inddist.com/workforce-development/blog/21577430/3-keys-to-attracting-next-generation-distribution-talent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hbr.org/2022/01/how-b2b-businesses-can-get-omnichannel-sales-right" TargetMode="External"/><Relationship Id="rId4" Type="http://schemas.openxmlformats.org/officeDocument/2006/relationships/hyperlink" Target="https://www.forbes.com/sites/forbesbusinesscouncil/2022/02/22/how-to-implement-omnichannel-sales-successfully-four-pitfalls-to-avoid/?sh=514be95a74e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featured-insights/mckinsey-explainers/what-is-omnichannel-marketing" TargetMode="External"/><Relationship Id="rId2" Type="http://schemas.openxmlformats.org/officeDocument/2006/relationships/hyperlink" Target="https://www.mckinsey.com/capabilities/growth-marketing-and-sales/our-insights/b2b-sales-omnichannel-everywhere-every-tim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trustradius.com/vendor-blog/2022-b2b-buying-disconnect-the-age-of-the-self-serve-buyer" TargetMode="External"/><Relationship Id="rId5" Type="http://schemas.openxmlformats.org/officeDocument/2006/relationships/hyperlink" Target="https://www.insiderintelligence.com/content/5-predictions-b2b-marketing-2023" TargetMode="External"/><Relationship Id="rId4" Type="http://schemas.openxmlformats.org/officeDocument/2006/relationships/hyperlink" Target="https://www.edelman.com/expertise/business-marketing/how-b2b-companies-are-adapting-covi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tner.com/en/newsroom/press-releases/2022-06-22-gartner-sales-survey-finbds-b2b-buyers-prefer-ordering-paying-through--digital-commerce" TargetMode="External"/><Relationship Id="rId2" Type="http://schemas.openxmlformats.org/officeDocument/2006/relationships/hyperlink" Target="https://www.mckinsey.com/capabilities/growth-marketing-and-sales/our-insights/how-b2b-sales-have-changed-during-covid-19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kornferry.com/content/dam/kornferry-v2/featured-topics/pdf/2021-Buyer-Preferences-Study.pdf" TargetMode="External"/><Relationship Id="rId5" Type="http://schemas.openxmlformats.org/officeDocument/2006/relationships/hyperlink" Target="https://pages.distributionstrategy.com/acton/media/6612/report-the-state-of-distributor-customer-experience-what-customers-want" TargetMode="External"/><Relationship Id="rId4" Type="http://schemas.openxmlformats.org/officeDocument/2006/relationships/hyperlink" Target="https://www.moengage.com/learn/creating-a-omnichannel-strategy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D426-195D-D9A5-048C-A90662B04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Applying Omnichannel Strategies to Employee Recruitment</a:t>
            </a:r>
          </a:p>
        </p:txBody>
      </p:sp>
    </p:spTree>
    <p:extLst>
      <p:ext uri="{BB962C8B-B14F-4D97-AF65-F5344CB8AC3E}">
        <p14:creationId xmlns:p14="http://schemas.microsoft.com/office/powerpoint/2010/main" val="41206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79" y="1203386"/>
            <a:ext cx="7218821" cy="2852737"/>
          </a:xfrm>
        </p:spPr>
        <p:txBody>
          <a:bodyPr>
            <a:normAutofit/>
          </a:bodyPr>
          <a:lstStyle/>
          <a:p>
            <a:r>
              <a:rPr lang="en-US" dirty="0"/>
              <a:t>Panelists</a:t>
            </a:r>
            <a:br>
              <a:rPr lang="en-US" sz="2000" dirty="0"/>
            </a:br>
            <a:r>
              <a:rPr lang="en-US" sz="2000" dirty="0"/>
              <a:t>- Patrick Curry, President, Fullerton Tool Company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Tony Meyers, Vice President, Human Resources, US Tool Group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Dr. Bharani </a:t>
            </a:r>
            <a:r>
              <a:rPr lang="en-US" sz="2000" dirty="0" err="1"/>
              <a:t>Nagaranthnum</a:t>
            </a:r>
            <a:r>
              <a:rPr lang="en-US" sz="2000" dirty="0"/>
              <a:t>, Associate Professor &amp; Associate Director of Graduate Program, Texas A &amp; M University 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66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072" y="1709738"/>
            <a:ext cx="6401377" cy="2852737"/>
          </a:xfrm>
        </p:spPr>
        <p:txBody>
          <a:bodyPr/>
          <a:lstStyle/>
          <a:p>
            <a:r>
              <a:rPr lang="en-US" dirty="0"/>
              <a:t>Omnichannel Marketing Defined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6073" y="4562475"/>
            <a:ext cx="6570342" cy="1500187"/>
          </a:xfrm>
        </p:spPr>
        <p:txBody>
          <a:bodyPr/>
          <a:lstStyle/>
          <a:p>
            <a:r>
              <a:rPr lang="en-US" dirty="0"/>
              <a:t>Happens when companies provide a set of seamlessly integrated channels, catering to customer preferences, and steering them to effective solutions (McKinsey)</a:t>
            </a:r>
          </a:p>
        </p:txBody>
      </p:sp>
    </p:spTree>
    <p:extLst>
      <p:ext uri="{BB962C8B-B14F-4D97-AF65-F5344CB8AC3E}">
        <p14:creationId xmlns:p14="http://schemas.microsoft.com/office/powerpoint/2010/main" val="92502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6" y="1709738"/>
            <a:ext cx="6713252" cy="285273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Omnichannel Sales Defined</a:t>
            </a: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83B95-5692-98CD-0276-3B33D393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566" y="4589463"/>
            <a:ext cx="5272077" cy="20399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omnichannel approach to sales is effective and value-creating when it delivers a unified voice, brand and messaging across channels.  By integrating channels, including face-to-face, remote and online interactions, an omnichannel experience gives customers a seamless buying experience. (Forbes)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1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141" y="1431650"/>
            <a:ext cx="6718300" cy="2852737"/>
          </a:xfrm>
        </p:spPr>
        <p:txBody>
          <a:bodyPr/>
          <a:lstStyle/>
          <a:p>
            <a:r>
              <a:rPr lang="en-US" dirty="0"/>
              <a:t>Omnichannel Benefits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5801" y="4353754"/>
            <a:ext cx="6718301" cy="1500187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Improved customer engagement and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High customer retention and loyalty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Smoother customer journey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Revenue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more integrated business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Better customer insights</a:t>
            </a:r>
          </a:p>
        </p:txBody>
      </p:sp>
    </p:spTree>
    <p:extLst>
      <p:ext uri="{BB962C8B-B14F-4D97-AF65-F5344CB8AC3E}">
        <p14:creationId xmlns:p14="http://schemas.microsoft.com/office/powerpoint/2010/main" val="234511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1448221"/>
            <a:ext cx="10515600" cy="49503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Industrial Distribution:</a:t>
            </a:r>
            <a:br>
              <a:rPr lang="en-US" sz="1800" u="sng" dirty="0">
                <a:solidFill>
                  <a:srgbClr val="1155CC"/>
                </a:solidFill>
              </a:rPr>
            </a:br>
            <a:r>
              <a:rPr lang="en-US" sz="1800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https://www.inddist.com/workforce-development/blog/21577430/3-keys-to-attracting-next-generation-distribution-talent</a:t>
            </a:r>
            <a:endParaRPr lang="en-US" sz="1800" u="sng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1155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1155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 err="1"/>
              <a:t>WarrenAverett</a:t>
            </a:r>
            <a:r>
              <a:rPr lang="en-US" sz="2900" dirty="0"/>
              <a:t>:</a:t>
            </a:r>
            <a:endParaRPr lang="en-US" sz="1800" b="1" u="sng" dirty="0">
              <a:solidFill>
                <a:srgbClr val="1155CC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900" u="sng" dirty="0">
                <a:solidFill>
                  <a:srgbClr val="0070C0"/>
                </a:solidFill>
              </a:rPr>
            </a:br>
            <a:r>
              <a:rPr lang="en-US" sz="19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https://warrenaverett.com/insights/recruiting-manufacturing-employees/</a:t>
            </a:r>
            <a:endParaRPr lang="en-US" sz="19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Forbes:</a:t>
            </a:r>
          </a:p>
          <a:p>
            <a:pPr marL="0" indent="0">
              <a:buNone/>
            </a:pPr>
            <a:r>
              <a:rPr lang="en-US" sz="18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https://www.forbes.com/sites/forbesbusinesscouncil/2022/02/22/how-to-implement-omnichannel-sales-successfully-four-pitfalls-to-avoid/?sh=514be95a74e9</a:t>
            </a:r>
            <a:endParaRPr lang="en-US" sz="18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8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dirty="0"/>
              <a:t>Harvard Business Review:</a:t>
            </a:r>
          </a:p>
          <a:p>
            <a:pPr marL="0" indent="0">
              <a:buNone/>
            </a:pPr>
            <a:r>
              <a:rPr lang="en-US" sz="1800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https://hbr.org/2022/01/how-b2b-businesses-can-get-omnichannel-sales-right</a:t>
            </a:r>
            <a:endParaRPr lang="en-US" sz="18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03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93646"/>
            <a:ext cx="10744199" cy="51491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McKinsey: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2"/>
              </a:rPr>
              <a:t>https://www.mckinsey.com/capabilities/growth-marketing-and-sales/our-insights/b2b-sales-omnichannel-everywhere-every-time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000" dirty="0"/>
              <a:t>McKinsey: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3"/>
              </a:rPr>
              <a:t>https://www.mckinsey.com/featured-insights/mckinsey-explainers/what-is-omnichannel-marketing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8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sz="3000" dirty="0"/>
              <a:t>Edelman: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4"/>
              </a:rPr>
              <a:t>https://www.edelman.com/expertise/business-marketing/how-b2b-companies-are-adapting-covid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9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000" dirty="0"/>
              <a:t>Insider Intelligence: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5"/>
              </a:rPr>
              <a:t>https://www.insiderintelligence.com/content/5-predictions-b2b-marketing-2023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9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r>
              <a:rPr lang="en-US" sz="3000" dirty="0" err="1"/>
              <a:t>TrustRadius</a:t>
            </a:r>
            <a:r>
              <a:rPr lang="en-US" sz="3000" dirty="0"/>
              <a:t>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6"/>
              </a:rPr>
              <a:t>https://www.trustradius.com/vendor-blog/2022-b2b-buying-disconnect-the-age-of-the-self-serve-buyer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7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496291"/>
            <a:ext cx="10515600" cy="50541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dirty="0"/>
              <a:t>McKinsey: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hlinkClick r:id="rId2"/>
              </a:rPr>
              <a:t>https://www.mckinsey.com/capabilities/growth-marketing-and-sales/our-insights/how-b2b-sales-have-changed-during-covid-19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9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300" dirty="0"/>
              <a:t>Gartner:</a:t>
            </a:r>
          </a:p>
          <a:p>
            <a:pPr marL="0" indent="0">
              <a:buNone/>
            </a:pPr>
            <a:r>
              <a:rPr lang="en-US" sz="2000" i="0" u="sng" strike="noStrike" dirty="0">
                <a:solidFill>
                  <a:srgbClr val="1155CC"/>
                </a:solidFill>
                <a:effectLst/>
                <a:hlinkClick r:id="rId3"/>
              </a:rPr>
              <a:t>Gartner Sales Survey Finds 83% of B2B Buyers Prefer Ordering or Paying Through Digital Commerce</a:t>
            </a:r>
            <a:endParaRPr lang="en-US" sz="20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9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sz="3300" dirty="0"/>
              <a:t>Moengage:</a:t>
            </a:r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https://www.moengage.com/learn/creating-a-omnichannel-strategy/</a:t>
            </a:r>
            <a:endParaRPr lang="en-US" sz="20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3300" dirty="0"/>
              <a:t>2022 Distribution Strategy Report:</a:t>
            </a:r>
          </a:p>
          <a:p>
            <a:pPr marL="0" indent="0">
              <a:buNone/>
            </a:pPr>
            <a:r>
              <a:rPr lang="en-US" sz="20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5"/>
              </a:rPr>
              <a:t>https://Pages.DistributionStrategy.com/acton/media/6612/report-the-state-of-distributor-customer-experience-what-customers-want</a:t>
            </a:r>
            <a:endParaRPr lang="en-US" sz="2000" u="sng" dirty="0">
              <a:solidFill>
                <a:srgbClr val="0000FF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300" dirty="0" err="1"/>
              <a:t>KornFerry</a:t>
            </a:r>
            <a:r>
              <a:rPr lang="en-US" sz="3300" dirty="0"/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https://www.kornferry.com/content/dam/kornferry-v2/featured-topics/pdf/2021-Buyer-Preferences-Study.pdf</a:t>
            </a:r>
            <a:endParaRPr lang="en-US" sz="20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A2E4A63-3835-E93B-BF8C-DC7BA8FD0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5200"/>
            <a:ext cx="1219200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Thank You for Attending!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2932CC-1144-F5B0-8A88-4934D6148EE2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Applying Omnichannel Strategies to Employee Recruitment</a:t>
            </a:r>
          </a:p>
        </p:txBody>
      </p:sp>
    </p:spTree>
    <p:extLst>
      <p:ext uri="{BB962C8B-B14F-4D97-AF65-F5344CB8AC3E}">
        <p14:creationId xmlns:p14="http://schemas.microsoft.com/office/powerpoint/2010/main" val="120142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402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Applying Omnichannel Strategies to Employee Recruitment</vt:lpstr>
      <vt:lpstr>Panelists - Patrick Curry, President, Fullerton Tool Company  - Tony Meyers, Vice President, Human Resources, US Tool Group  - Dr. Bharani Nagaranthnum, Associate Professor &amp; Associate Director of Graduate Program, Texas A &amp; M University  </vt:lpstr>
      <vt:lpstr>Omnichannel Marketing Defined</vt:lpstr>
      <vt:lpstr> Omnichannel Sales Defined</vt:lpstr>
      <vt:lpstr>Omnichannel Benefits</vt:lpstr>
      <vt:lpstr>Sources</vt:lpstr>
      <vt:lpstr>Sources</vt:lpstr>
      <vt:lpstr>Sources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Bertino</dc:creator>
  <cp:lastModifiedBy>Christina Bertino</cp:lastModifiedBy>
  <cp:revision>14</cp:revision>
  <dcterms:created xsi:type="dcterms:W3CDTF">2023-05-24T13:25:52Z</dcterms:created>
  <dcterms:modified xsi:type="dcterms:W3CDTF">2023-07-12T16:09:03Z</dcterms:modified>
</cp:coreProperties>
</file>