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7" r:id="rId7"/>
    <p:sldId id="268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graphics, graphic design&#10;&#10;Description automatically generated">
            <a:extLst>
              <a:ext uri="{FF2B5EF4-FFF2-40B4-BE49-F238E27FC236}">
                <a16:creationId xmlns:a16="http://schemas.microsoft.com/office/drawing/2014/main" id="{E48D1604-18CE-7431-862C-A53AEBF06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6FD7FC-233D-842D-09CD-050221FD3C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03994-E30C-A5E3-D2B9-B0B8B4399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9313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graphics, screenshot, graphic design, text&#10;&#10;Description automatically generated">
            <a:extLst>
              <a:ext uri="{FF2B5EF4-FFF2-40B4-BE49-F238E27FC236}">
                <a16:creationId xmlns:a16="http://schemas.microsoft.com/office/drawing/2014/main" id="{27F4F1D9-741C-4C63-F4EA-21DDA6AF7E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1709738"/>
            <a:ext cx="6302829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450" y="4589463"/>
            <a:ext cx="551089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66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creenshot, flag, logo&#10;&#10;Description automatically generated">
            <a:extLst>
              <a:ext uri="{FF2B5EF4-FFF2-40B4-BE49-F238E27FC236}">
                <a16:creationId xmlns:a16="http://schemas.microsoft.com/office/drawing/2014/main" id="{06063E28-175C-80EA-99AF-94B9DB2F57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8A81D5-4118-E0F7-5116-5F7AD98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150" y="1709738"/>
            <a:ext cx="6718300" cy="2852737"/>
          </a:xfrm>
        </p:spPr>
        <p:txBody>
          <a:bodyPr anchor="b"/>
          <a:lstStyle>
            <a:lvl1pPr>
              <a:defRPr sz="6000">
                <a:solidFill>
                  <a:srgbClr val="02304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44C8E-7053-325E-6CE3-83C27EA1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9148" y="4589463"/>
            <a:ext cx="67183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029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A18B95AD-C0BB-BC1B-CE39-09139659A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99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F7BB7ED7-56AA-C0A1-FAE9-475FC9BCE5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5A66FA2-059B-0B00-0671-AC384E8E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8110B-D018-50D9-B767-5CA7FDF7F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5110843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868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, design&#10;&#10;Description automatically generated">
            <a:extLst>
              <a:ext uri="{FF2B5EF4-FFF2-40B4-BE49-F238E27FC236}">
                <a16:creationId xmlns:a16="http://schemas.microsoft.com/office/drawing/2014/main" id="{994FC423-6AE6-8D12-9C70-58D71CC1E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703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creenshot, symbol, text, design&#10;&#10;Description automatically generated">
            <a:extLst>
              <a:ext uri="{FF2B5EF4-FFF2-40B4-BE49-F238E27FC236}">
                <a16:creationId xmlns:a16="http://schemas.microsoft.com/office/drawing/2014/main" id="{ED08A6AA-1BAC-2B06-E19D-2341010894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7E463-DC00-42D0-485F-C840D2E9D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958B29-B6A2-2AC3-B418-439A42CA6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23047"/>
                </a:solidFill>
              </a:defRPr>
            </a:lvl1pPr>
            <a:lvl2pPr>
              <a:defRPr>
                <a:solidFill>
                  <a:srgbClr val="023047"/>
                </a:solidFill>
              </a:defRPr>
            </a:lvl2pPr>
            <a:lvl3pPr>
              <a:defRPr>
                <a:solidFill>
                  <a:srgbClr val="023047"/>
                </a:solidFill>
              </a:defRPr>
            </a:lvl3pPr>
            <a:lvl4pPr>
              <a:defRPr>
                <a:solidFill>
                  <a:srgbClr val="023047"/>
                </a:solidFill>
              </a:defRPr>
            </a:lvl4pPr>
            <a:lvl5pPr>
              <a:defRPr>
                <a:solidFill>
                  <a:srgbClr val="0230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C306C9-5099-258B-EF75-77209FDB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192" y="195943"/>
            <a:ext cx="10300607" cy="94864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334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le with blue and orange rectangles&#10;&#10;Description automatically generated with low confidence">
            <a:extLst>
              <a:ext uri="{FF2B5EF4-FFF2-40B4-BE49-F238E27FC236}">
                <a16:creationId xmlns:a16="http://schemas.microsoft.com/office/drawing/2014/main" id="{BDCDB632-EAB9-AB6F-2009-02F2EE8A2A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26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59797D-6BF3-8B3E-1957-5A69DED3D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C3322-5102-C823-74E5-FFF979CCD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E98B3-11BA-475C-312D-BFDFF548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484AE-5343-43A7-B09B-E1E84856AB53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7CACF-9274-9772-050F-9DAD799C0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79ECB-79C9-CBED-02BD-FC8BC01E1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36D1E-78BB-4065-857C-AB6B5FD6CA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2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1" r:id="rId5"/>
    <p:sldLayoutId id="2147483652" r:id="rId6"/>
    <p:sldLayoutId id="2147483663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kinsey.com/featured-insights/mckinsey-explainers/what-is-omnichannel-marketing" TargetMode="External"/><Relationship Id="rId2" Type="http://schemas.openxmlformats.org/officeDocument/2006/relationships/hyperlink" Target="https://www.mckinsey.com/capabilities/growth-marketing-and-sales/our-insights/b2b-sales-omnichannel-everywhere-every-time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insiderintelligence.com/content/5-predictions-b2b-marketing-2023" TargetMode="External"/><Relationship Id="rId4" Type="http://schemas.openxmlformats.org/officeDocument/2006/relationships/hyperlink" Target="https://www.edelman.com/expertise/business-marketing/how-b2b-companies-are-adapting-covi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kinsey.com/capabilities/growth-marketing-and-sales/our-insights/how-b2b-sales-have-changed-during-covid-19" TargetMode="External"/><Relationship Id="rId2" Type="http://schemas.openxmlformats.org/officeDocument/2006/relationships/hyperlink" Target="https://www.trustradius.com/vendor-blog/2022-b2b-buying-disconnect-the-age-of-the-self-serve-buyer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pages.distributionstrategy.com/acton/media/6612/report-the-state-of-distributor-customer-experience-what-customers-want" TargetMode="External"/><Relationship Id="rId5" Type="http://schemas.openxmlformats.org/officeDocument/2006/relationships/hyperlink" Target="https://www.moengage.com/learn/creating-a-omnichannel-strategy/" TargetMode="External"/><Relationship Id="rId4" Type="http://schemas.openxmlformats.org/officeDocument/2006/relationships/hyperlink" Target="https://www.gartner.com/en/newsroom/press-releases/2022-06-22-gartner-sales-survey-finbds-b2b-buyers-prefer-ordering-paying-through--digital-commerc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2D426-195D-D9A5-048C-A90662B04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Omnichannel Marketing Defined</a:t>
            </a:r>
          </a:p>
        </p:txBody>
      </p:sp>
    </p:spTree>
    <p:extLst>
      <p:ext uri="{BB962C8B-B14F-4D97-AF65-F5344CB8AC3E}">
        <p14:creationId xmlns:p14="http://schemas.microsoft.com/office/powerpoint/2010/main" val="41206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79" y="1203386"/>
            <a:ext cx="8753061" cy="2852737"/>
          </a:xfrm>
        </p:spPr>
        <p:txBody>
          <a:bodyPr>
            <a:normAutofit/>
          </a:bodyPr>
          <a:lstStyle/>
          <a:p>
            <a:r>
              <a:rPr lang="en-US" dirty="0"/>
              <a:t>Panelists</a:t>
            </a:r>
            <a:br>
              <a:rPr lang="en-US" sz="2000" dirty="0"/>
            </a:br>
            <a:r>
              <a:rPr lang="en-US" sz="2000" dirty="0"/>
              <a:t>- Sarah Drake, Regional Director of Marketing, E-Commerce                                           and Inside Sales, PFERD 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Julie Trottier, VP Commercial Marketing – Global, MechanixWear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- Lindsay Young, Founder and President, 3 Aspens Media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660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2B250-C76D-0DBD-7987-9DA0B65F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9570" y="1709738"/>
            <a:ext cx="6467879" cy="2852737"/>
          </a:xfrm>
        </p:spPr>
        <p:txBody>
          <a:bodyPr/>
          <a:lstStyle/>
          <a:p>
            <a:r>
              <a:rPr lang="en-US" dirty="0"/>
              <a:t>Omnichannel Marketing Defined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AEFBA-7E7C-85C5-D09C-2983860B2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79571" y="4562475"/>
            <a:ext cx="6636844" cy="1500187"/>
          </a:xfrm>
        </p:spPr>
        <p:txBody>
          <a:bodyPr/>
          <a:lstStyle/>
          <a:p>
            <a:r>
              <a:rPr lang="en-US" dirty="0"/>
              <a:t>When companies provide a set of seamlessly integrated channels, catering to customer preferences, and steering them to effective solutions (McKinsey)</a:t>
            </a:r>
          </a:p>
        </p:txBody>
      </p:sp>
    </p:spTree>
    <p:extLst>
      <p:ext uri="{BB962C8B-B14F-4D97-AF65-F5344CB8AC3E}">
        <p14:creationId xmlns:p14="http://schemas.microsoft.com/office/powerpoint/2010/main" val="1240101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030BB-F89A-B1DE-C81C-F4124A02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66" y="1709738"/>
            <a:ext cx="6713252" cy="2852737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Omnichannel Benefits</a:t>
            </a:r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83B95-5692-98CD-0276-3B33D393C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4566" y="4589463"/>
            <a:ext cx="5921433" cy="2039937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Improved customer engagement and experience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 customer retention and loyalty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Smoother customer journey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Revenue growth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more integrated business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Better customer insights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18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B598-A0FE-19FD-6E97-3A535D43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62B1-A33A-E603-6CD7-18CFB19D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5" y="1745673"/>
            <a:ext cx="10515600" cy="4797115"/>
          </a:xfrm>
        </p:spPr>
        <p:txBody>
          <a:bodyPr>
            <a:normAutofit/>
          </a:bodyPr>
          <a:lstStyle/>
          <a:p>
            <a:r>
              <a:rPr lang="en-US" dirty="0"/>
              <a:t>B2B marketing efforts must be moved beyond lead generation to include journey enablement and customer relationship management </a:t>
            </a:r>
            <a:r>
              <a:rPr lang="en-US" sz="1900" dirty="0"/>
              <a:t>(Edelman)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dirty="0"/>
              <a:t>Millennials and Gen Z (ages 18 – 40) make up 65% of buying committees </a:t>
            </a:r>
            <a:r>
              <a:rPr lang="en-US" sz="1900" dirty="0"/>
              <a:t>(American Marketing Association)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dirty="0"/>
              <a:t>Buying committees are larger and more diverse. 75% of study respondents said there are more people in the decision-making process resulting in an increase in the average buying cycle time. </a:t>
            </a:r>
            <a:r>
              <a:rPr lang="en-US" sz="1800" dirty="0"/>
              <a:t>(Forrester)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7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B598-A0FE-19FD-6E97-3A535D43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62B1-A33A-E603-6CD7-18CFB19D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5" y="1554480"/>
            <a:ext cx="10515600" cy="4988308"/>
          </a:xfrm>
        </p:spPr>
        <p:txBody>
          <a:bodyPr>
            <a:normAutofit/>
          </a:bodyPr>
          <a:lstStyle/>
          <a:p>
            <a:r>
              <a:rPr lang="en-US" dirty="0"/>
              <a:t>There must be stronger collaboration between sales and marketing to achieve desired customer experiences and outcomes.  Marketing is being asked to play a greater role in sales and to understand critical pipeline KPI’s, customer journey stages, and the touchpoints where challenges occur </a:t>
            </a:r>
            <a:r>
              <a:rPr lang="en-US" sz="1800" dirty="0"/>
              <a:t>(Edelman)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09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9" y="1512916"/>
            <a:ext cx="10515600" cy="4950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McKinsey: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2"/>
              </a:rPr>
              <a:t>https://www.mckinsey.com/capabilities/growth-marketing-and-sales/our-insights/b2b-sales-omnichannel-everywhere-every-time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McKinsey: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3"/>
              </a:rPr>
              <a:t>https://www.mckinsey.com/featured-insights/mckinsey-explainers/what-is-omnichannel-marketing</a:t>
            </a:r>
            <a:endParaRPr lang="en-US" sz="20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Edelman: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4"/>
              </a:rPr>
              <a:t>https://www.edelman.com/expertise/business-marketing/how-b2b-companies-are-adapting-covid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Insider Intelligence: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5"/>
              </a:rPr>
              <a:t>https://www.insiderintelligence.com/content/5-predictions-b2b-marketing-2023</a:t>
            </a:r>
            <a:endParaRPr lang="en-US" sz="2000" i="0" u="sng" strike="noStrike" dirty="0">
              <a:solidFill>
                <a:srgbClr val="1155CC"/>
              </a:solidFill>
              <a:effectLst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7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BD7C-3058-0C30-88F5-3DDAE942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3646-85D8-13B5-007C-CEB28761A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9" y="1496291"/>
            <a:ext cx="10515600" cy="4966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TrustRadius: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linkClick r:id="rId2"/>
              </a:rPr>
              <a:t>https://www.trustradius.com/vendor-blog/2022-b2b-buying-disconnect-the-age-of-the-self-serve-buyer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McKinsey: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hlinkClick r:id="rId3"/>
              </a:rPr>
              <a:t>https://www.mckinsey.com/capabilities/growth-marketing-and-sales/our-insights/how-b2b-sales-have-changed-during-covid-19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Gartner:</a:t>
            </a:r>
          </a:p>
          <a:p>
            <a:pPr marL="0" indent="0">
              <a:buNone/>
            </a:pPr>
            <a:r>
              <a:rPr lang="en-US" sz="1800" i="0" u="sng" strike="noStrike" dirty="0">
                <a:solidFill>
                  <a:srgbClr val="1155CC"/>
                </a:solidFill>
                <a:effectLst/>
                <a:hlinkClick r:id="rId4"/>
              </a:rPr>
              <a:t>Gartner Sales Survey Finds 83% of B2B Buyers Prefer Ordering or Paying Through Digital Commerce</a:t>
            </a:r>
            <a:endParaRPr lang="en-US" sz="2000" u="sng" dirty="0">
              <a:solidFill>
                <a:srgbClr val="1155CC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Moengage:</a:t>
            </a:r>
          </a:p>
          <a:p>
            <a:pPr marL="0" indent="0">
              <a:buNone/>
            </a:pPr>
            <a:r>
              <a:rPr lang="en-US" sz="2000" dirty="0">
                <a:hlinkClick r:id="rId5"/>
              </a:rPr>
              <a:t>https://www.moengage.com/learn/creating-a-omnichannel-strategy/</a:t>
            </a:r>
            <a:endParaRPr lang="en-US" sz="2000" dirty="0"/>
          </a:p>
          <a:p>
            <a:pPr marL="0" indent="0">
              <a:buNone/>
            </a:pPr>
            <a:r>
              <a:rPr lang="en-US" dirty="0"/>
              <a:t>2022 Distribution Strategy Report</a:t>
            </a:r>
          </a:p>
          <a:p>
            <a:pPr marL="0" indent="0">
              <a:buNone/>
            </a:pPr>
            <a:r>
              <a:rPr lang="en-US" sz="18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hlinkClick r:id="rId6"/>
              </a:rPr>
              <a:t>https://Pages.DistributionStrategy.com/acton/media/6612/report-the-state-of-distributor-customer-experience-what-customers-want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6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A2E4A63-3835-E93B-BF8C-DC7BA8FD00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35200"/>
            <a:ext cx="12192000" cy="2387600"/>
          </a:xfrm>
        </p:spPr>
        <p:txBody>
          <a:bodyPr>
            <a:normAutofit/>
          </a:bodyPr>
          <a:lstStyle/>
          <a:p>
            <a:r>
              <a:rPr lang="en-US" sz="3600" dirty="0"/>
              <a:t>Thank You for Attending!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2932CC-1144-F5B0-8A88-4934D6148EE2}"/>
              </a:ext>
            </a:extLst>
          </p:cNvPr>
          <p:cNvSpPr txBox="1">
            <a:spLocks/>
          </p:cNvSpPr>
          <p:nvPr/>
        </p:nvSpPr>
        <p:spPr>
          <a:xfrm>
            <a:off x="0" y="1600200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Omnichannel Marketing Defined</a:t>
            </a:r>
          </a:p>
        </p:txBody>
      </p:sp>
    </p:spTree>
    <p:extLst>
      <p:ext uri="{BB962C8B-B14F-4D97-AF65-F5344CB8AC3E}">
        <p14:creationId xmlns:p14="http://schemas.microsoft.com/office/powerpoint/2010/main" val="1201429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379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Omnichannel Marketing Defined</vt:lpstr>
      <vt:lpstr>Panelists - Sarah Drake, Regional Director of Marketing, E-Commerce                                           and Inside Sales, PFERD   - Julie Trottier, VP Commercial Marketing – Global, MechanixWear  - Lindsay Young, Founder and President, 3 Aspens Media </vt:lpstr>
      <vt:lpstr>Omnichannel Marketing Defined</vt:lpstr>
      <vt:lpstr> Omnichannel Benefits</vt:lpstr>
      <vt:lpstr>Insights    </vt:lpstr>
      <vt:lpstr>Insights    </vt:lpstr>
      <vt:lpstr>Sources</vt:lpstr>
      <vt:lpstr>Sources</vt:lpstr>
      <vt:lpstr>Thank You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Bertino</dc:creator>
  <cp:lastModifiedBy>Destani Barr</cp:lastModifiedBy>
  <cp:revision>7</cp:revision>
  <dcterms:created xsi:type="dcterms:W3CDTF">2023-05-24T13:25:52Z</dcterms:created>
  <dcterms:modified xsi:type="dcterms:W3CDTF">2023-06-27T19:01:15Z</dcterms:modified>
</cp:coreProperties>
</file>