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8" r:id="rId7"/>
    <p:sldId id="260"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30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FC4B45-275A-46AF-8C3B-64F50D9FBE8C}" v="3" dt="2023-06-20T14:46:09.7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4" d="100"/>
          <a:sy n="64" d="100"/>
        </p:scale>
        <p:origin x="71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A picture containing text, screenshot, graphics, graphic design&#10;&#10;Description automatically generated">
            <a:extLst>
              <a:ext uri="{FF2B5EF4-FFF2-40B4-BE49-F238E27FC236}">
                <a16:creationId xmlns:a16="http://schemas.microsoft.com/office/drawing/2014/main" id="{E48D1604-18CE-7431-862C-A53AEBF0691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B6FD7FC-233D-842D-09CD-050221FD3C6F}"/>
              </a:ext>
            </a:extLst>
          </p:cNvPr>
          <p:cNvSpPr>
            <a:spLocks noGrp="1"/>
          </p:cNvSpPr>
          <p:nvPr>
            <p:ph type="ctrTitle"/>
          </p:nvPr>
        </p:nvSpPr>
        <p:spPr>
          <a:xfrm>
            <a:off x="1524000" y="1122363"/>
            <a:ext cx="9144000" cy="2387600"/>
          </a:xfrm>
        </p:spPr>
        <p:txBody>
          <a:bodyPr anchor="b"/>
          <a:lstStyle>
            <a:lvl1pPr algn="ctr">
              <a:defRPr sz="6000" b="1">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49C03994-E30C-A5E3-D2B9-B0B8B4399279}"/>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4059313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6" name="Picture 5" descr="A picture containing graphics, screenshot, graphic design, text&#10;&#10;Description automatically generated">
            <a:extLst>
              <a:ext uri="{FF2B5EF4-FFF2-40B4-BE49-F238E27FC236}">
                <a16:creationId xmlns:a16="http://schemas.microsoft.com/office/drawing/2014/main" id="{27F4F1D9-741C-4C63-F4EA-21DDA6AF7E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68A81D5-4118-E0F7-5116-5F7AD981DA28}"/>
              </a:ext>
            </a:extLst>
          </p:cNvPr>
          <p:cNvSpPr>
            <a:spLocks noGrp="1"/>
          </p:cNvSpPr>
          <p:nvPr>
            <p:ph type="title"/>
          </p:nvPr>
        </p:nvSpPr>
        <p:spPr>
          <a:xfrm>
            <a:off x="171450" y="1709738"/>
            <a:ext cx="6302829" cy="2852737"/>
          </a:xfrm>
        </p:spPr>
        <p:txBody>
          <a:bodyPr anchor="b"/>
          <a:lstStyle>
            <a:lvl1pPr>
              <a:defRPr sz="6000">
                <a:solidFill>
                  <a:srgbClr val="023047"/>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01144C8E-7053-325E-6CE3-83C27EA1B731}"/>
              </a:ext>
            </a:extLst>
          </p:cNvPr>
          <p:cNvSpPr>
            <a:spLocks noGrp="1"/>
          </p:cNvSpPr>
          <p:nvPr>
            <p:ph type="body" idx="1"/>
          </p:nvPr>
        </p:nvSpPr>
        <p:spPr>
          <a:xfrm>
            <a:off x="171450" y="4589463"/>
            <a:ext cx="551089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71660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5" name="Picture 4" descr="A picture containing text, screenshot, flag, logo&#10;&#10;Description automatically generated">
            <a:extLst>
              <a:ext uri="{FF2B5EF4-FFF2-40B4-BE49-F238E27FC236}">
                <a16:creationId xmlns:a16="http://schemas.microsoft.com/office/drawing/2014/main" id="{06063E28-175C-80EA-99AF-94B9DB2F57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68A81D5-4118-E0F7-5116-5F7AD981DA28}"/>
              </a:ext>
            </a:extLst>
          </p:cNvPr>
          <p:cNvSpPr>
            <a:spLocks noGrp="1"/>
          </p:cNvSpPr>
          <p:nvPr>
            <p:ph type="title"/>
          </p:nvPr>
        </p:nvSpPr>
        <p:spPr>
          <a:xfrm>
            <a:off x="4629150" y="1709738"/>
            <a:ext cx="6718300" cy="2852737"/>
          </a:xfrm>
        </p:spPr>
        <p:txBody>
          <a:bodyPr anchor="b"/>
          <a:lstStyle>
            <a:lvl1pPr>
              <a:defRPr sz="6000">
                <a:solidFill>
                  <a:srgbClr val="023047"/>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01144C8E-7053-325E-6CE3-83C27EA1B731}"/>
              </a:ext>
            </a:extLst>
          </p:cNvPr>
          <p:cNvSpPr>
            <a:spLocks noGrp="1"/>
          </p:cNvSpPr>
          <p:nvPr>
            <p:ph type="body" idx="1"/>
          </p:nvPr>
        </p:nvSpPr>
        <p:spPr>
          <a:xfrm>
            <a:off x="4629148" y="4589463"/>
            <a:ext cx="67183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700293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Picture 4" descr="A picture containing screenshot, text, design&#10;&#10;Description automatically generated">
            <a:extLst>
              <a:ext uri="{FF2B5EF4-FFF2-40B4-BE49-F238E27FC236}">
                <a16:creationId xmlns:a16="http://schemas.microsoft.com/office/drawing/2014/main" id="{A18B95AD-C0BB-BC1B-CE39-09139659A6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5A66FA2-059B-0B00-0671-AC384E8EFA48}"/>
              </a:ext>
            </a:extLst>
          </p:cNvPr>
          <p:cNvSpPr>
            <a:spLocks noGrp="1"/>
          </p:cNvSpPr>
          <p:nvPr>
            <p:ph type="title"/>
          </p:nvPr>
        </p:nvSpPr>
        <p:spPr>
          <a:xfrm>
            <a:off x="1053192" y="195943"/>
            <a:ext cx="10300607" cy="948645"/>
          </a:xfrm>
        </p:spPr>
        <p:txBody>
          <a:bodyPr/>
          <a:lstStyle>
            <a:lvl1pPr>
              <a:defRPr b="1">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AC08110B-D018-50D9-B767-5CA7FDF7FF5C}"/>
              </a:ext>
            </a:extLst>
          </p:cNvPr>
          <p:cNvSpPr>
            <a:spLocks noGrp="1"/>
          </p:cNvSpPr>
          <p:nvPr>
            <p:ph idx="1"/>
          </p:nvPr>
        </p:nvSpPr>
        <p:spPr>
          <a:xfrm>
            <a:off x="838200" y="1551214"/>
            <a:ext cx="10515600" cy="5110843"/>
          </a:xfrm>
        </p:spPr>
        <p:txBody>
          <a:bodyPr/>
          <a:lstStyle>
            <a:lvl1pPr>
              <a:defRPr>
                <a:solidFill>
                  <a:srgbClr val="023047"/>
                </a:solidFill>
              </a:defRPr>
            </a:lvl1pPr>
            <a:lvl2pPr>
              <a:defRPr>
                <a:solidFill>
                  <a:srgbClr val="023047"/>
                </a:solidFill>
              </a:defRPr>
            </a:lvl2pPr>
            <a:lvl3pPr>
              <a:defRPr>
                <a:solidFill>
                  <a:srgbClr val="023047"/>
                </a:solidFill>
              </a:defRPr>
            </a:lvl3pPr>
            <a:lvl4pPr>
              <a:defRPr>
                <a:solidFill>
                  <a:srgbClr val="023047"/>
                </a:solidFill>
              </a:defRPr>
            </a:lvl4pPr>
            <a:lvl5pPr>
              <a:defRPr>
                <a:solidFill>
                  <a:srgbClr val="02304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99929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6" name="Picture 5" descr="A picture containing screenshot, symbol, text, design&#10;&#10;Description automatically generated">
            <a:extLst>
              <a:ext uri="{FF2B5EF4-FFF2-40B4-BE49-F238E27FC236}">
                <a16:creationId xmlns:a16="http://schemas.microsoft.com/office/drawing/2014/main" id="{F7BB7ED7-56AA-C0A1-FAE9-475FC9BCE5C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5A66FA2-059B-0B00-0671-AC384E8EFA48}"/>
              </a:ext>
            </a:extLst>
          </p:cNvPr>
          <p:cNvSpPr>
            <a:spLocks noGrp="1"/>
          </p:cNvSpPr>
          <p:nvPr>
            <p:ph type="title"/>
          </p:nvPr>
        </p:nvSpPr>
        <p:spPr>
          <a:xfrm>
            <a:off x="1053192" y="195943"/>
            <a:ext cx="10300607" cy="948645"/>
          </a:xfrm>
        </p:spPr>
        <p:txBody>
          <a:bodyPr/>
          <a:lstStyle>
            <a:lvl1pPr>
              <a:defRPr b="1">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AC08110B-D018-50D9-B767-5CA7FDF7FF5C}"/>
              </a:ext>
            </a:extLst>
          </p:cNvPr>
          <p:cNvSpPr>
            <a:spLocks noGrp="1"/>
          </p:cNvSpPr>
          <p:nvPr>
            <p:ph idx="1"/>
          </p:nvPr>
        </p:nvSpPr>
        <p:spPr>
          <a:xfrm>
            <a:off x="838200" y="1551214"/>
            <a:ext cx="10515600" cy="5110843"/>
          </a:xfrm>
        </p:spPr>
        <p:txBody>
          <a:bodyPr/>
          <a:lstStyle>
            <a:lvl1pPr>
              <a:defRPr>
                <a:solidFill>
                  <a:srgbClr val="023047"/>
                </a:solidFill>
              </a:defRPr>
            </a:lvl1pPr>
            <a:lvl2pPr>
              <a:defRPr>
                <a:solidFill>
                  <a:srgbClr val="023047"/>
                </a:solidFill>
              </a:defRPr>
            </a:lvl2pPr>
            <a:lvl3pPr>
              <a:defRPr>
                <a:solidFill>
                  <a:srgbClr val="023047"/>
                </a:solidFill>
              </a:defRPr>
            </a:lvl3pPr>
            <a:lvl4pPr>
              <a:defRPr>
                <a:solidFill>
                  <a:srgbClr val="023047"/>
                </a:solidFill>
              </a:defRPr>
            </a:lvl4pPr>
            <a:lvl5pPr>
              <a:defRPr>
                <a:solidFill>
                  <a:srgbClr val="02304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58684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5" name="Picture 4" descr="A picture containing screenshot, text, design&#10;&#10;Description automatically generated">
            <a:extLst>
              <a:ext uri="{FF2B5EF4-FFF2-40B4-BE49-F238E27FC236}">
                <a16:creationId xmlns:a16="http://schemas.microsoft.com/office/drawing/2014/main" id="{994FC423-6AE6-8D12-9C70-58D71CC1E6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C57E463-DC00-42D0-485F-C840D2E9D1B3}"/>
              </a:ext>
            </a:extLst>
          </p:cNvPr>
          <p:cNvSpPr>
            <a:spLocks noGrp="1"/>
          </p:cNvSpPr>
          <p:nvPr>
            <p:ph sz="half" idx="1"/>
          </p:nvPr>
        </p:nvSpPr>
        <p:spPr>
          <a:xfrm>
            <a:off x="838200" y="1825625"/>
            <a:ext cx="5181600" cy="4351338"/>
          </a:xfrm>
        </p:spPr>
        <p:txBody>
          <a:bodyPr/>
          <a:lstStyle>
            <a:lvl1pPr>
              <a:defRPr>
                <a:solidFill>
                  <a:srgbClr val="023047"/>
                </a:solidFill>
              </a:defRPr>
            </a:lvl1pPr>
            <a:lvl2pPr>
              <a:defRPr>
                <a:solidFill>
                  <a:srgbClr val="023047"/>
                </a:solidFill>
              </a:defRPr>
            </a:lvl2pPr>
            <a:lvl3pPr>
              <a:defRPr>
                <a:solidFill>
                  <a:srgbClr val="023047"/>
                </a:solidFill>
              </a:defRPr>
            </a:lvl3pPr>
            <a:lvl4pPr>
              <a:defRPr>
                <a:solidFill>
                  <a:srgbClr val="023047"/>
                </a:solidFill>
              </a:defRPr>
            </a:lvl4pPr>
            <a:lvl5pPr>
              <a:defRPr>
                <a:solidFill>
                  <a:srgbClr val="02304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88958B29-B6A2-2AC3-B418-439A42CA607E}"/>
              </a:ext>
            </a:extLst>
          </p:cNvPr>
          <p:cNvSpPr>
            <a:spLocks noGrp="1"/>
          </p:cNvSpPr>
          <p:nvPr>
            <p:ph sz="half" idx="2"/>
          </p:nvPr>
        </p:nvSpPr>
        <p:spPr>
          <a:xfrm>
            <a:off x="6172200" y="1825625"/>
            <a:ext cx="5181600" cy="4351338"/>
          </a:xfrm>
        </p:spPr>
        <p:txBody>
          <a:bodyPr/>
          <a:lstStyle>
            <a:lvl1pPr>
              <a:defRPr>
                <a:solidFill>
                  <a:srgbClr val="023047"/>
                </a:solidFill>
              </a:defRPr>
            </a:lvl1pPr>
            <a:lvl2pPr>
              <a:defRPr>
                <a:solidFill>
                  <a:srgbClr val="023047"/>
                </a:solidFill>
              </a:defRPr>
            </a:lvl2pPr>
            <a:lvl3pPr>
              <a:defRPr>
                <a:solidFill>
                  <a:srgbClr val="023047"/>
                </a:solidFill>
              </a:defRPr>
            </a:lvl3pPr>
            <a:lvl4pPr>
              <a:defRPr>
                <a:solidFill>
                  <a:srgbClr val="023047"/>
                </a:solidFill>
              </a:defRPr>
            </a:lvl4pPr>
            <a:lvl5pPr>
              <a:defRPr>
                <a:solidFill>
                  <a:srgbClr val="02304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a:extLst>
              <a:ext uri="{FF2B5EF4-FFF2-40B4-BE49-F238E27FC236}">
                <a16:creationId xmlns:a16="http://schemas.microsoft.com/office/drawing/2014/main" id="{CEC306C9-5099-258B-EF75-77209FDBABE6}"/>
              </a:ext>
            </a:extLst>
          </p:cNvPr>
          <p:cNvSpPr>
            <a:spLocks noGrp="1"/>
          </p:cNvSpPr>
          <p:nvPr>
            <p:ph type="title"/>
          </p:nvPr>
        </p:nvSpPr>
        <p:spPr>
          <a:xfrm>
            <a:off x="1053192" y="195943"/>
            <a:ext cx="10300607" cy="948645"/>
          </a:xfrm>
        </p:spPr>
        <p:txBody>
          <a:bodyPr/>
          <a:lstStyle>
            <a:lvl1pPr>
              <a:defRPr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29703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6" name="Picture 5" descr="A picture containing screenshot, symbol, text, design&#10;&#10;Description automatically generated">
            <a:extLst>
              <a:ext uri="{FF2B5EF4-FFF2-40B4-BE49-F238E27FC236}">
                <a16:creationId xmlns:a16="http://schemas.microsoft.com/office/drawing/2014/main" id="{ED08A6AA-1BAC-2B06-E19D-23410108947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C57E463-DC00-42D0-485F-C840D2E9D1B3}"/>
              </a:ext>
            </a:extLst>
          </p:cNvPr>
          <p:cNvSpPr>
            <a:spLocks noGrp="1"/>
          </p:cNvSpPr>
          <p:nvPr>
            <p:ph sz="half" idx="1"/>
          </p:nvPr>
        </p:nvSpPr>
        <p:spPr>
          <a:xfrm>
            <a:off x="838200" y="1825625"/>
            <a:ext cx="5181600" cy="4351338"/>
          </a:xfrm>
        </p:spPr>
        <p:txBody>
          <a:bodyPr/>
          <a:lstStyle>
            <a:lvl1pPr>
              <a:defRPr>
                <a:solidFill>
                  <a:srgbClr val="023047"/>
                </a:solidFill>
              </a:defRPr>
            </a:lvl1pPr>
            <a:lvl2pPr>
              <a:defRPr>
                <a:solidFill>
                  <a:srgbClr val="023047"/>
                </a:solidFill>
              </a:defRPr>
            </a:lvl2pPr>
            <a:lvl3pPr>
              <a:defRPr>
                <a:solidFill>
                  <a:srgbClr val="023047"/>
                </a:solidFill>
              </a:defRPr>
            </a:lvl3pPr>
            <a:lvl4pPr>
              <a:defRPr>
                <a:solidFill>
                  <a:srgbClr val="023047"/>
                </a:solidFill>
              </a:defRPr>
            </a:lvl4pPr>
            <a:lvl5pPr>
              <a:defRPr>
                <a:solidFill>
                  <a:srgbClr val="02304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88958B29-B6A2-2AC3-B418-439A42CA607E}"/>
              </a:ext>
            </a:extLst>
          </p:cNvPr>
          <p:cNvSpPr>
            <a:spLocks noGrp="1"/>
          </p:cNvSpPr>
          <p:nvPr>
            <p:ph sz="half" idx="2"/>
          </p:nvPr>
        </p:nvSpPr>
        <p:spPr>
          <a:xfrm>
            <a:off x="6172200" y="1825625"/>
            <a:ext cx="5181600" cy="4351338"/>
          </a:xfrm>
        </p:spPr>
        <p:txBody>
          <a:bodyPr/>
          <a:lstStyle>
            <a:lvl1pPr>
              <a:defRPr>
                <a:solidFill>
                  <a:srgbClr val="023047"/>
                </a:solidFill>
              </a:defRPr>
            </a:lvl1pPr>
            <a:lvl2pPr>
              <a:defRPr>
                <a:solidFill>
                  <a:srgbClr val="023047"/>
                </a:solidFill>
              </a:defRPr>
            </a:lvl2pPr>
            <a:lvl3pPr>
              <a:defRPr>
                <a:solidFill>
                  <a:srgbClr val="023047"/>
                </a:solidFill>
              </a:defRPr>
            </a:lvl3pPr>
            <a:lvl4pPr>
              <a:defRPr>
                <a:solidFill>
                  <a:srgbClr val="023047"/>
                </a:solidFill>
              </a:defRPr>
            </a:lvl4pPr>
            <a:lvl5pPr>
              <a:defRPr>
                <a:solidFill>
                  <a:srgbClr val="02304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a:extLst>
              <a:ext uri="{FF2B5EF4-FFF2-40B4-BE49-F238E27FC236}">
                <a16:creationId xmlns:a16="http://schemas.microsoft.com/office/drawing/2014/main" id="{CEC306C9-5099-258B-EF75-77209FDBABE6}"/>
              </a:ext>
            </a:extLst>
          </p:cNvPr>
          <p:cNvSpPr>
            <a:spLocks noGrp="1"/>
          </p:cNvSpPr>
          <p:nvPr>
            <p:ph type="title"/>
          </p:nvPr>
        </p:nvSpPr>
        <p:spPr>
          <a:xfrm>
            <a:off x="1053192" y="195943"/>
            <a:ext cx="10300607" cy="948645"/>
          </a:xfrm>
        </p:spPr>
        <p:txBody>
          <a:bodyPr/>
          <a:lstStyle>
            <a:lvl1pPr>
              <a:defRPr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283342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descr="A white rectangle with blue and orange rectangles&#10;&#10;Description automatically generated with low confidence">
            <a:extLst>
              <a:ext uri="{FF2B5EF4-FFF2-40B4-BE49-F238E27FC236}">
                <a16:creationId xmlns:a16="http://schemas.microsoft.com/office/drawing/2014/main" id="{BDCDB632-EAB9-AB6F-2009-02F2EE8A2A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751226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59797D-6BF3-8B3E-1957-5A69DED3D3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C3322-5102-C823-74E5-FFF979CCDD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FE98B3-11BA-475C-312D-BFDFF54825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484AE-5343-43A7-B09B-E1E84856AB53}" type="datetimeFigureOut">
              <a:rPr lang="en-US" smtClean="0"/>
              <a:t>6/20/2023</a:t>
            </a:fld>
            <a:endParaRPr lang="en-US"/>
          </a:p>
        </p:txBody>
      </p:sp>
      <p:sp>
        <p:nvSpPr>
          <p:cNvPr id="5" name="Footer Placeholder 4">
            <a:extLst>
              <a:ext uri="{FF2B5EF4-FFF2-40B4-BE49-F238E27FC236}">
                <a16:creationId xmlns:a16="http://schemas.microsoft.com/office/drawing/2014/main" id="{AE27CACF-9274-9772-050F-9DAD799C04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5E79ECB-79C9-CBED-02BD-FC8BC01E1B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36D1E-78BB-4065-857C-AB6B5FD6CAB4}" type="slidenum">
              <a:rPr lang="en-US" smtClean="0"/>
              <a:t>‹#›</a:t>
            </a:fld>
            <a:endParaRPr lang="en-US"/>
          </a:p>
        </p:txBody>
      </p:sp>
    </p:spTree>
    <p:extLst>
      <p:ext uri="{BB962C8B-B14F-4D97-AF65-F5344CB8AC3E}">
        <p14:creationId xmlns:p14="http://schemas.microsoft.com/office/powerpoint/2010/main" val="3615320557"/>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1" r:id="rId3"/>
    <p:sldLayoutId id="2147483650" r:id="rId4"/>
    <p:sldLayoutId id="2147483661" r:id="rId5"/>
    <p:sldLayoutId id="2147483652" r:id="rId6"/>
    <p:sldLayoutId id="2147483663" r:id="rId7"/>
    <p:sldLayoutId id="2147483655"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mckinsey.com/featured-insights/mckinsey-explainers/what-is-omnichannel-marketing" TargetMode="External"/><Relationship Id="rId2" Type="http://schemas.openxmlformats.org/officeDocument/2006/relationships/hyperlink" Target="https://www.mckinsey.com/capabilities/growth-marketing-and-sales/our-insights/b2b-sales-omnichannel-everywhere-every-time" TargetMode="External"/><Relationship Id="rId1" Type="http://schemas.openxmlformats.org/officeDocument/2006/relationships/slideLayout" Target="../slideLayouts/slideLayout5.xml"/><Relationship Id="rId5" Type="http://schemas.openxmlformats.org/officeDocument/2006/relationships/hyperlink" Target="https://www.insiderintelligence.com/content/5-predictions-b2b-marketing-2023" TargetMode="External"/><Relationship Id="rId4" Type="http://schemas.openxmlformats.org/officeDocument/2006/relationships/hyperlink" Target="https://www.edelman.com/expertise/business-marketing/how-b2b-companies-are-adapting-covid"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mckinsey.com/capabilities/growth-marketing-and-sales/our-insights/how-b2b-sales-have-changed-during-covid-19" TargetMode="External"/><Relationship Id="rId2" Type="http://schemas.openxmlformats.org/officeDocument/2006/relationships/hyperlink" Target="https://www.trustradius.com/vendor-blog/2022-b2b-buying-disconnect-the-age-of-the-self-serve-buyer" TargetMode="External"/><Relationship Id="rId1" Type="http://schemas.openxmlformats.org/officeDocument/2006/relationships/slideLayout" Target="../slideLayouts/slideLayout5.xml"/><Relationship Id="rId5" Type="http://schemas.openxmlformats.org/officeDocument/2006/relationships/hyperlink" Target="https://www.moengage.com/learn/creating-a-omnichannel-strategy/" TargetMode="External"/><Relationship Id="rId4" Type="http://schemas.openxmlformats.org/officeDocument/2006/relationships/hyperlink" Target="https://www.gartner.com/en/newsroom/press-releases/2022-06-22-gartner-sales-survey-finbds-b2b-buyers-prefer-ordering-paying-through--digital-commerc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2D426-195D-D9A5-048C-A90662B044DC}"/>
              </a:ext>
            </a:extLst>
          </p:cNvPr>
          <p:cNvSpPr>
            <a:spLocks noGrp="1"/>
          </p:cNvSpPr>
          <p:nvPr>
            <p:ph type="ctrTitle"/>
          </p:nvPr>
        </p:nvSpPr>
        <p:spPr>
          <a:xfrm>
            <a:off x="1524000" y="1600200"/>
            <a:ext cx="9144000" cy="2387600"/>
          </a:xfrm>
        </p:spPr>
        <p:txBody>
          <a:bodyPr>
            <a:normAutofit/>
          </a:bodyPr>
          <a:lstStyle/>
          <a:p>
            <a:r>
              <a:rPr lang="en-US" dirty="0"/>
              <a:t>Omnichannel Marketing Execution</a:t>
            </a:r>
          </a:p>
        </p:txBody>
      </p:sp>
    </p:spTree>
    <p:extLst>
      <p:ext uri="{BB962C8B-B14F-4D97-AF65-F5344CB8AC3E}">
        <p14:creationId xmlns:p14="http://schemas.microsoft.com/office/powerpoint/2010/main" val="412061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30BB-F89A-B1DE-C81C-F4124A029018}"/>
              </a:ext>
            </a:extLst>
          </p:cNvPr>
          <p:cNvSpPr>
            <a:spLocks noGrp="1"/>
          </p:cNvSpPr>
          <p:nvPr>
            <p:ph type="title"/>
          </p:nvPr>
        </p:nvSpPr>
        <p:spPr>
          <a:xfrm>
            <a:off x="13251" y="1053756"/>
            <a:ext cx="8753061" cy="2852737"/>
          </a:xfrm>
        </p:spPr>
        <p:txBody>
          <a:bodyPr>
            <a:normAutofit/>
          </a:bodyPr>
          <a:lstStyle/>
          <a:p>
            <a:r>
              <a:rPr lang="en-US" dirty="0"/>
              <a:t>Panelists</a:t>
            </a:r>
            <a:br>
              <a:rPr lang="en-US" sz="2000" dirty="0"/>
            </a:br>
            <a:r>
              <a:rPr lang="en-US" sz="2000" dirty="0"/>
              <a:t>- Tom Burton, Co-Founder and COO, </a:t>
            </a:r>
            <a:r>
              <a:rPr lang="en-US" sz="2000" dirty="0" err="1"/>
              <a:t>LeadSmart</a:t>
            </a:r>
            <a:r>
              <a:rPr lang="en-US" sz="2000" dirty="0"/>
              <a:t> Technologies </a:t>
            </a:r>
            <a:br>
              <a:rPr lang="en-US" sz="2000" dirty="0"/>
            </a:br>
            <a:br>
              <a:rPr lang="en-US" sz="2000" dirty="0"/>
            </a:br>
            <a:r>
              <a:rPr lang="en-US" sz="2000" dirty="0"/>
              <a:t>- Chelsea </a:t>
            </a:r>
            <a:r>
              <a:rPr lang="en-US" sz="2000" dirty="0" err="1"/>
              <a:t>Meiller</a:t>
            </a:r>
            <a:r>
              <a:rPr lang="en-US" sz="2000" dirty="0"/>
              <a:t>, Director of Marketing, ORS </a:t>
            </a:r>
            <a:r>
              <a:rPr lang="en-US" sz="2000" dirty="0" err="1"/>
              <a:t>Nasco</a:t>
            </a:r>
            <a:br>
              <a:rPr lang="en-US" sz="2000" dirty="0"/>
            </a:br>
            <a:br>
              <a:rPr lang="en-US" sz="2000" dirty="0"/>
            </a:br>
            <a:r>
              <a:rPr lang="en-US" sz="2000" dirty="0"/>
              <a:t>- Lindsay Young, Founder and President, 3 Aspens Media</a:t>
            </a:r>
            <a:br>
              <a:rPr lang="en-US" sz="2000" dirty="0"/>
            </a:br>
            <a:endParaRPr lang="en-US" sz="2000" dirty="0"/>
          </a:p>
        </p:txBody>
      </p:sp>
    </p:spTree>
    <p:extLst>
      <p:ext uri="{BB962C8B-B14F-4D97-AF65-F5344CB8AC3E}">
        <p14:creationId xmlns:p14="http://schemas.microsoft.com/office/powerpoint/2010/main" val="2846607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2B250-C76D-0DBD-7987-9DA0B65FC189}"/>
              </a:ext>
            </a:extLst>
          </p:cNvPr>
          <p:cNvSpPr>
            <a:spLocks noGrp="1"/>
          </p:cNvSpPr>
          <p:nvPr>
            <p:ph type="title"/>
          </p:nvPr>
        </p:nvSpPr>
        <p:spPr/>
        <p:txBody>
          <a:bodyPr/>
          <a:lstStyle/>
          <a:p>
            <a:r>
              <a:rPr lang="en-US" dirty="0"/>
              <a:t>Omnichannel Marketing Defined</a:t>
            </a:r>
          </a:p>
        </p:txBody>
      </p:sp>
      <p:sp>
        <p:nvSpPr>
          <p:cNvPr id="3" name="Text Placeholder 2">
            <a:extLst>
              <a:ext uri="{FF2B5EF4-FFF2-40B4-BE49-F238E27FC236}">
                <a16:creationId xmlns:a16="http://schemas.microsoft.com/office/drawing/2014/main" id="{F06AEFBA-7E7C-85C5-D09C-2983860B28A5}"/>
              </a:ext>
            </a:extLst>
          </p:cNvPr>
          <p:cNvSpPr>
            <a:spLocks noGrp="1"/>
          </p:cNvSpPr>
          <p:nvPr>
            <p:ph type="body" idx="1"/>
          </p:nvPr>
        </p:nvSpPr>
        <p:spPr>
          <a:xfrm>
            <a:off x="4798114" y="4562475"/>
            <a:ext cx="6718301" cy="1500187"/>
          </a:xfrm>
        </p:spPr>
        <p:txBody>
          <a:bodyPr/>
          <a:lstStyle/>
          <a:p>
            <a:r>
              <a:rPr lang="en-US" dirty="0"/>
              <a:t>Happens when companies provide a set of seamlessly integrated channels, catering to customer preferences, and steering them to effective solutions (McKinsey)</a:t>
            </a:r>
          </a:p>
        </p:txBody>
      </p:sp>
    </p:spTree>
    <p:extLst>
      <p:ext uri="{BB962C8B-B14F-4D97-AF65-F5344CB8AC3E}">
        <p14:creationId xmlns:p14="http://schemas.microsoft.com/office/powerpoint/2010/main" val="1240101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30BB-F89A-B1DE-C81C-F4124A029018}"/>
              </a:ext>
            </a:extLst>
          </p:cNvPr>
          <p:cNvSpPr>
            <a:spLocks noGrp="1"/>
          </p:cNvSpPr>
          <p:nvPr>
            <p:ph type="title"/>
          </p:nvPr>
        </p:nvSpPr>
        <p:spPr>
          <a:xfrm>
            <a:off x="79514" y="1709738"/>
            <a:ext cx="6808304" cy="2852737"/>
          </a:xfrm>
        </p:spPr>
        <p:txBody>
          <a:bodyPr>
            <a:normAutofit/>
          </a:bodyPr>
          <a:lstStyle/>
          <a:p>
            <a:br>
              <a:rPr lang="en-US" dirty="0"/>
            </a:br>
            <a:r>
              <a:rPr lang="en-US" dirty="0"/>
              <a:t>Omnichannel Benefits</a:t>
            </a:r>
            <a:endParaRPr lang="en-US" sz="2000" dirty="0"/>
          </a:p>
        </p:txBody>
      </p:sp>
      <p:sp>
        <p:nvSpPr>
          <p:cNvPr id="3" name="Text Placeholder 2">
            <a:extLst>
              <a:ext uri="{FF2B5EF4-FFF2-40B4-BE49-F238E27FC236}">
                <a16:creationId xmlns:a16="http://schemas.microsoft.com/office/drawing/2014/main" id="{D2583B95-5692-98CD-0276-3B33D393C82E}"/>
              </a:ext>
            </a:extLst>
          </p:cNvPr>
          <p:cNvSpPr>
            <a:spLocks noGrp="1"/>
          </p:cNvSpPr>
          <p:nvPr>
            <p:ph type="body" idx="1"/>
          </p:nvPr>
        </p:nvSpPr>
        <p:spPr>
          <a:xfrm>
            <a:off x="79514" y="4589463"/>
            <a:ext cx="6016486" cy="2039937"/>
          </a:xfrm>
        </p:spPr>
        <p:txBody>
          <a:bodyPr>
            <a:normAutofit fontScale="85000" lnSpcReduction="20000"/>
          </a:bodyPr>
          <a:lstStyle/>
          <a:p>
            <a:pPr marL="342900" indent="-342900">
              <a:buFont typeface="Arial" panose="020B0604020202020204" pitchFamily="34" charset="0"/>
              <a:buChar char="•"/>
            </a:pPr>
            <a:r>
              <a:rPr lang="en-US" dirty="0"/>
              <a:t>Improved customer engagement and experience</a:t>
            </a:r>
          </a:p>
          <a:p>
            <a:pPr marL="342900" indent="-342900">
              <a:buFont typeface="Arial" panose="020B0604020202020204" pitchFamily="34" charset="0"/>
              <a:buChar char="•"/>
            </a:pPr>
            <a:r>
              <a:rPr lang="en-US" dirty="0"/>
              <a:t>High customer retention and loyalty</a:t>
            </a:r>
          </a:p>
          <a:p>
            <a:pPr marL="342900" indent="-342900">
              <a:buFont typeface="Arial" panose="020B0604020202020204" pitchFamily="34" charset="0"/>
              <a:buChar char="•"/>
            </a:pPr>
            <a:r>
              <a:rPr lang="en-US" dirty="0"/>
              <a:t>Smoother customer journey</a:t>
            </a:r>
          </a:p>
          <a:p>
            <a:pPr marL="342900" indent="-342900">
              <a:buFont typeface="Arial" panose="020B0604020202020204" pitchFamily="34" charset="0"/>
              <a:buChar char="•"/>
            </a:pPr>
            <a:r>
              <a:rPr lang="en-US" dirty="0"/>
              <a:t>Revenue growth</a:t>
            </a:r>
          </a:p>
          <a:p>
            <a:pPr marL="342900" indent="-342900">
              <a:buFont typeface="Arial" panose="020B0604020202020204" pitchFamily="34" charset="0"/>
              <a:buChar char="•"/>
            </a:pPr>
            <a:r>
              <a:rPr lang="en-US" dirty="0"/>
              <a:t>A more integrated business</a:t>
            </a:r>
          </a:p>
          <a:p>
            <a:pPr marL="342900" indent="-342900">
              <a:buFont typeface="Arial" panose="020B0604020202020204" pitchFamily="34" charset="0"/>
              <a:buChar char="•"/>
            </a:pPr>
            <a:r>
              <a:rPr lang="en-US" dirty="0"/>
              <a:t>Better customer insights</a:t>
            </a:r>
          </a:p>
          <a:p>
            <a:endParaRPr lang="en-US" dirty="0"/>
          </a:p>
        </p:txBody>
      </p:sp>
    </p:spTree>
    <p:extLst>
      <p:ext uri="{BB962C8B-B14F-4D97-AF65-F5344CB8AC3E}">
        <p14:creationId xmlns:p14="http://schemas.microsoft.com/office/powerpoint/2010/main" val="510718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AB598-A0FE-19FD-6E97-3A535D430E15}"/>
              </a:ext>
            </a:extLst>
          </p:cNvPr>
          <p:cNvSpPr>
            <a:spLocks noGrp="1"/>
          </p:cNvSpPr>
          <p:nvPr>
            <p:ph type="title"/>
          </p:nvPr>
        </p:nvSpPr>
        <p:spPr/>
        <p:txBody>
          <a:bodyPr/>
          <a:lstStyle/>
          <a:p>
            <a:r>
              <a:rPr lang="en-US" dirty="0"/>
              <a:t>Insights    </a:t>
            </a:r>
          </a:p>
        </p:txBody>
      </p:sp>
      <p:sp>
        <p:nvSpPr>
          <p:cNvPr id="3" name="Content Placeholder 2">
            <a:extLst>
              <a:ext uri="{FF2B5EF4-FFF2-40B4-BE49-F238E27FC236}">
                <a16:creationId xmlns:a16="http://schemas.microsoft.com/office/drawing/2014/main" id="{91FA62B1-A33A-E603-6CD7-18CFB19D6BFE}"/>
              </a:ext>
            </a:extLst>
          </p:cNvPr>
          <p:cNvSpPr>
            <a:spLocks noGrp="1"/>
          </p:cNvSpPr>
          <p:nvPr>
            <p:ph idx="1"/>
          </p:nvPr>
        </p:nvSpPr>
        <p:spPr>
          <a:xfrm>
            <a:off x="331305" y="1431945"/>
            <a:ext cx="10515600" cy="5110843"/>
          </a:xfrm>
        </p:spPr>
        <p:txBody>
          <a:bodyPr>
            <a:normAutofit fontScale="92500" lnSpcReduction="10000"/>
          </a:bodyPr>
          <a:lstStyle/>
          <a:p>
            <a:r>
              <a:rPr lang="en-US" dirty="0"/>
              <a:t>Digital self-service will dominate the B2B buyer journey.  Marketers need to get tech integration right </a:t>
            </a:r>
            <a:r>
              <a:rPr lang="en-US" sz="1900" dirty="0"/>
              <a:t>(Insider Intelligence)</a:t>
            </a:r>
          </a:p>
          <a:p>
            <a:pPr marL="0" indent="0">
              <a:buNone/>
            </a:pPr>
            <a:endParaRPr lang="en-US" sz="1000" dirty="0"/>
          </a:p>
          <a:p>
            <a:r>
              <a:rPr lang="en-US" dirty="0"/>
              <a:t>Marketers must focus on the full customer life cycle including retention, upsell, and expansion.  Strong customer experience programs will center on brand, company values and talent to foster deeper connections with customers </a:t>
            </a:r>
            <a:r>
              <a:rPr lang="en-US" sz="1900" dirty="0"/>
              <a:t>(Insider Intelligence)</a:t>
            </a:r>
          </a:p>
          <a:p>
            <a:pPr marL="0" indent="0">
              <a:buNone/>
            </a:pPr>
            <a:endParaRPr lang="en-US" sz="1100" dirty="0"/>
          </a:p>
          <a:p>
            <a:r>
              <a:rPr lang="en-US" dirty="0"/>
              <a:t>Personalized, targeted content will be imperative.  Marketers should embrace B2C tactics to enhance a personalized customer experience </a:t>
            </a:r>
            <a:r>
              <a:rPr lang="en-US" sz="1800" dirty="0"/>
              <a:t>(Insider Intelligence)</a:t>
            </a:r>
          </a:p>
          <a:p>
            <a:pPr marL="0" indent="0">
              <a:buNone/>
            </a:pPr>
            <a:endParaRPr lang="en-US" sz="1100" dirty="0"/>
          </a:p>
          <a:p>
            <a:pPr>
              <a:lnSpc>
                <a:spcPct val="100000"/>
              </a:lnSpc>
            </a:pPr>
            <a:r>
              <a:rPr lang="en-US" dirty="0"/>
              <a:t>54% of US and UK B2B marketers expect to spend more on content creation and strategy in 2023.  54% also said they will spend more on customer marketing </a:t>
            </a:r>
            <a:r>
              <a:rPr lang="en-US" sz="1800" dirty="0"/>
              <a:t>(Integrate and Demand Metric) </a:t>
            </a:r>
          </a:p>
          <a:p>
            <a:pPr>
              <a:lnSpc>
                <a:spcPct val="100000"/>
              </a:lnSpc>
            </a:pPr>
            <a:endParaRPr lang="en-US" sz="1800" dirty="0"/>
          </a:p>
          <a:p>
            <a:pPr marL="0" indent="0">
              <a:buNone/>
            </a:pPr>
            <a:endParaRPr lang="en-US" dirty="0"/>
          </a:p>
          <a:p>
            <a:pPr marL="0" indent="0">
              <a:buNone/>
            </a:pPr>
            <a:endParaRPr lang="en-US" sz="1800" dirty="0"/>
          </a:p>
          <a:p>
            <a:pPr marL="0" indent="0">
              <a:buNone/>
            </a:pPr>
            <a:endParaRPr lang="en-US" dirty="0"/>
          </a:p>
          <a:p>
            <a:endParaRPr lang="en-US" dirty="0"/>
          </a:p>
        </p:txBody>
      </p:sp>
    </p:spTree>
    <p:extLst>
      <p:ext uri="{BB962C8B-B14F-4D97-AF65-F5344CB8AC3E}">
        <p14:creationId xmlns:p14="http://schemas.microsoft.com/office/powerpoint/2010/main" val="3323677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3BD7C-3058-0C30-88F5-3DDAE942C108}"/>
              </a:ext>
            </a:extLst>
          </p:cNvPr>
          <p:cNvSpPr>
            <a:spLocks noGrp="1"/>
          </p:cNvSpPr>
          <p:nvPr>
            <p:ph type="title"/>
          </p:nvPr>
        </p:nvSpPr>
        <p:spPr/>
        <p:txBody>
          <a:bodyPr/>
          <a:lstStyle/>
          <a:p>
            <a:r>
              <a:rPr lang="en-US" dirty="0"/>
              <a:t>Sources</a:t>
            </a:r>
          </a:p>
        </p:txBody>
      </p:sp>
      <p:sp>
        <p:nvSpPr>
          <p:cNvPr id="3" name="Content Placeholder 2">
            <a:extLst>
              <a:ext uri="{FF2B5EF4-FFF2-40B4-BE49-F238E27FC236}">
                <a16:creationId xmlns:a16="http://schemas.microsoft.com/office/drawing/2014/main" id="{16FD3646-85D8-13B5-007C-CEB28761ACAE}"/>
              </a:ext>
            </a:extLst>
          </p:cNvPr>
          <p:cNvSpPr>
            <a:spLocks noGrp="1"/>
          </p:cNvSpPr>
          <p:nvPr>
            <p:ph idx="1"/>
          </p:nvPr>
        </p:nvSpPr>
        <p:spPr>
          <a:xfrm>
            <a:off x="619539" y="1352431"/>
            <a:ext cx="10515600" cy="5110843"/>
          </a:xfrm>
        </p:spPr>
        <p:txBody>
          <a:bodyPr>
            <a:normAutofit fontScale="92500" lnSpcReduction="10000"/>
          </a:bodyPr>
          <a:lstStyle/>
          <a:p>
            <a:pPr marL="0" indent="0">
              <a:buNone/>
            </a:pPr>
            <a:r>
              <a:rPr lang="en-US" dirty="0"/>
              <a:t>McKinsey:</a:t>
            </a:r>
          </a:p>
          <a:p>
            <a:pPr marL="0" indent="0">
              <a:buNone/>
            </a:pPr>
            <a:r>
              <a:rPr lang="en-US" sz="1800" b="1" i="0" u="sng" strike="noStrike" dirty="0">
                <a:solidFill>
                  <a:srgbClr val="1155CC"/>
                </a:solidFill>
                <a:effectLst/>
                <a:latin typeface="Georgia" panose="02040502050405020303" pitchFamily="18" charset="0"/>
                <a:hlinkClick r:id="rId2"/>
              </a:rPr>
              <a:t>https://www.mckinsey.com/capabilities/growth-marketing-and-sales/our-insights/b2b-sales-omnichannel-everywhere-every-time</a:t>
            </a:r>
            <a:endParaRPr lang="en-US" sz="1800" b="0" i="0" dirty="0">
              <a:solidFill>
                <a:srgbClr val="000000"/>
              </a:solidFill>
              <a:effectLst/>
            </a:endParaRPr>
          </a:p>
          <a:p>
            <a:pPr marL="0" indent="0">
              <a:buNone/>
            </a:pPr>
            <a:endParaRPr lang="en-US" dirty="0">
              <a:solidFill>
                <a:srgbClr val="000000"/>
              </a:solidFill>
            </a:endParaRPr>
          </a:p>
          <a:p>
            <a:pPr marL="0" indent="0">
              <a:buNone/>
            </a:pPr>
            <a:r>
              <a:rPr lang="en-US" dirty="0">
                <a:solidFill>
                  <a:srgbClr val="000000"/>
                </a:solidFill>
              </a:rPr>
              <a:t>McKinsey:</a:t>
            </a:r>
          </a:p>
          <a:p>
            <a:pPr marL="0" indent="0">
              <a:buNone/>
            </a:pPr>
            <a:r>
              <a:rPr lang="en-US" sz="1800" b="1" i="0" u="sng" strike="noStrike" dirty="0">
                <a:solidFill>
                  <a:srgbClr val="1155CC"/>
                </a:solidFill>
                <a:effectLst/>
                <a:latin typeface="Georgia" panose="02040502050405020303" pitchFamily="18" charset="0"/>
                <a:hlinkClick r:id="rId3"/>
              </a:rPr>
              <a:t>https://www.mckinsey.com/featured-insights/mckinsey-explainers/what-is-omnichannel-marketing</a:t>
            </a:r>
            <a:endParaRPr lang="en-US" sz="1800" i="0" u="sng" strike="noStrike" dirty="0">
              <a:solidFill>
                <a:srgbClr val="1155CC"/>
              </a:solidFill>
              <a:effectLst/>
            </a:endParaRPr>
          </a:p>
          <a:p>
            <a:pPr marL="0" indent="0">
              <a:buNone/>
            </a:pPr>
            <a:endParaRPr lang="en-US" sz="2000" u="sng" dirty="0">
              <a:solidFill>
                <a:srgbClr val="1155CC"/>
              </a:solidFill>
            </a:endParaRPr>
          </a:p>
          <a:p>
            <a:pPr marL="0" indent="0">
              <a:buNone/>
            </a:pPr>
            <a:r>
              <a:rPr lang="en-US" dirty="0">
                <a:solidFill>
                  <a:srgbClr val="000000"/>
                </a:solidFill>
              </a:rPr>
              <a:t>Edelman:</a:t>
            </a:r>
          </a:p>
          <a:p>
            <a:pPr marL="0" indent="0">
              <a:buNone/>
            </a:pPr>
            <a:r>
              <a:rPr lang="en-US" sz="1800" b="1" i="0" u="sng" strike="noStrike" dirty="0">
                <a:solidFill>
                  <a:srgbClr val="1155CC"/>
                </a:solidFill>
                <a:effectLst/>
                <a:latin typeface="Georgia" panose="02040502050405020303" pitchFamily="18" charset="0"/>
                <a:hlinkClick r:id="rId4"/>
              </a:rPr>
              <a:t>https://www.edelman.com/expertise/business-marketing/how-b2b-companies-are-adapting-covid</a:t>
            </a:r>
            <a:endParaRPr lang="en-US" sz="1800" b="1" i="0" u="sng" strike="noStrike" dirty="0">
              <a:solidFill>
                <a:srgbClr val="1155CC"/>
              </a:solidFill>
              <a:effectLst/>
              <a:latin typeface="Georgia" panose="02040502050405020303" pitchFamily="18" charset="0"/>
            </a:endParaRPr>
          </a:p>
          <a:p>
            <a:pPr marL="0" indent="0">
              <a:buNone/>
            </a:pPr>
            <a:endParaRPr lang="en-US" sz="1800" dirty="0">
              <a:solidFill>
                <a:srgbClr val="000000"/>
              </a:solidFill>
            </a:endParaRPr>
          </a:p>
          <a:p>
            <a:pPr marL="0" indent="0">
              <a:buNone/>
            </a:pPr>
            <a:r>
              <a:rPr lang="en-US" dirty="0">
                <a:solidFill>
                  <a:srgbClr val="000000"/>
                </a:solidFill>
              </a:rPr>
              <a:t>Insider Intelligence:</a:t>
            </a:r>
          </a:p>
          <a:p>
            <a:pPr marL="0" indent="0">
              <a:buNone/>
            </a:pPr>
            <a:r>
              <a:rPr lang="en-US" sz="1800" b="1" i="0" u="sng" strike="noStrike" dirty="0">
                <a:solidFill>
                  <a:srgbClr val="1155CC"/>
                </a:solidFill>
                <a:effectLst/>
                <a:latin typeface="Georgia" panose="02040502050405020303" pitchFamily="18" charset="0"/>
                <a:hlinkClick r:id="rId5"/>
              </a:rPr>
              <a:t>https://www.insiderintelligence.com/content/5-predictions-b2b-marketing-2023</a:t>
            </a:r>
            <a:endParaRPr lang="en-US" sz="2000" b="1" i="0" u="sng" strike="noStrike" dirty="0">
              <a:solidFill>
                <a:srgbClr val="1155CC"/>
              </a:solidFill>
              <a:effectLst/>
              <a:latin typeface="Georgia" panose="02040502050405020303" pitchFamily="18" charset="0"/>
            </a:endParaRPr>
          </a:p>
          <a:p>
            <a:pPr marL="0" indent="0">
              <a:buNone/>
            </a:pPr>
            <a:endParaRPr lang="en-US" sz="2000" dirty="0"/>
          </a:p>
          <a:p>
            <a:pPr marL="0" indent="0">
              <a:buNone/>
            </a:pPr>
            <a:endParaRPr lang="en-US" dirty="0"/>
          </a:p>
        </p:txBody>
      </p:sp>
    </p:spTree>
    <p:extLst>
      <p:ext uri="{BB962C8B-B14F-4D97-AF65-F5344CB8AC3E}">
        <p14:creationId xmlns:p14="http://schemas.microsoft.com/office/powerpoint/2010/main" val="3273477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3BD7C-3058-0C30-88F5-3DDAE942C108}"/>
              </a:ext>
            </a:extLst>
          </p:cNvPr>
          <p:cNvSpPr>
            <a:spLocks noGrp="1"/>
          </p:cNvSpPr>
          <p:nvPr>
            <p:ph type="title"/>
          </p:nvPr>
        </p:nvSpPr>
        <p:spPr/>
        <p:txBody>
          <a:bodyPr/>
          <a:lstStyle/>
          <a:p>
            <a:r>
              <a:rPr lang="en-US" dirty="0"/>
              <a:t>Sources</a:t>
            </a:r>
          </a:p>
        </p:txBody>
      </p:sp>
      <p:sp>
        <p:nvSpPr>
          <p:cNvPr id="3" name="Content Placeholder 2">
            <a:extLst>
              <a:ext uri="{FF2B5EF4-FFF2-40B4-BE49-F238E27FC236}">
                <a16:creationId xmlns:a16="http://schemas.microsoft.com/office/drawing/2014/main" id="{16FD3646-85D8-13B5-007C-CEB28761ACAE}"/>
              </a:ext>
            </a:extLst>
          </p:cNvPr>
          <p:cNvSpPr>
            <a:spLocks noGrp="1"/>
          </p:cNvSpPr>
          <p:nvPr>
            <p:ph idx="1"/>
          </p:nvPr>
        </p:nvSpPr>
        <p:spPr>
          <a:xfrm>
            <a:off x="619539" y="1352431"/>
            <a:ext cx="10515600" cy="5110843"/>
          </a:xfrm>
        </p:spPr>
        <p:txBody>
          <a:bodyPr>
            <a:normAutofit lnSpcReduction="10000"/>
          </a:bodyPr>
          <a:lstStyle/>
          <a:p>
            <a:pPr marL="0" indent="0">
              <a:buNone/>
            </a:pPr>
            <a:r>
              <a:rPr lang="en-US" dirty="0" err="1"/>
              <a:t>TrustRadius</a:t>
            </a:r>
            <a:r>
              <a:rPr lang="en-US" dirty="0"/>
              <a:t>:</a:t>
            </a:r>
          </a:p>
          <a:p>
            <a:pPr marL="0" indent="0">
              <a:buNone/>
            </a:pPr>
            <a:r>
              <a:rPr lang="en-US" sz="1800" b="0" i="0" dirty="0">
                <a:solidFill>
                  <a:srgbClr val="000000"/>
                </a:solidFill>
                <a:effectLst/>
                <a:hlinkClick r:id="rId2"/>
              </a:rPr>
              <a:t>https://www.trustradius.com/vendor-blog/2022-b2b-buying-disconnect-the-age-of-the-self-serve-buyer</a:t>
            </a:r>
            <a:endParaRPr lang="en-US" sz="1800" b="0" i="0" dirty="0">
              <a:solidFill>
                <a:srgbClr val="000000"/>
              </a:solidFill>
              <a:effectLst/>
            </a:endParaRPr>
          </a:p>
          <a:p>
            <a:pPr marL="0" indent="0">
              <a:buNone/>
            </a:pPr>
            <a:endParaRPr lang="en-US" dirty="0"/>
          </a:p>
          <a:p>
            <a:pPr marL="0" indent="0">
              <a:buNone/>
            </a:pPr>
            <a:r>
              <a:rPr lang="en-US" dirty="0"/>
              <a:t>McKinsey:</a:t>
            </a:r>
          </a:p>
          <a:p>
            <a:pPr marL="0" indent="0">
              <a:buNone/>
            </a:pPr>
            <a:r>
              <a:rPr lang="en-US" sz="1800" b="0" i="0" dirty="0">
                <a:solidFill>
                  <a:srgbClr val="000000"/>
                </a:solidFill>
                <a:effectLst/>
                <a:hlinkClick r:id="rId3"/>
              </a:rPr>
              <a:t>https://www.mckinsey.com/capabilities/growth-marketing-and-sales/our-insights/how-b2b-sales-have-changed-during-covid-19</a:t>
            </a:r>
            <a:endParaRPr lang="en-US" sz="1800" b="0" i="0" dirty="0">
              <a:solidFill>
                <a:srgbClr val="000000"/>
              </a:solidFill>
              <a:effectLst/>
            </a:endParaRPr>
          </a:p>
          <a:p>
            <a:pPr marL="0" indent="0">
              <a:buNone/>
            </a:pPr>
            <a:endParaRPr lang="en-US" dirty="0">
              <a:solidFill>
                <a:srgbClr val="000000"/>
              </a:solidFill>
            </a:endParaRPr>
          </a:p>
          <a:p>
            <a:pPr marL="0" indent="0">
              <a:buNone/>
            </a:pPr>
            <a:r>
              <a:rPr lang="en-US" dirty="0">
                <a:solidFill>
                  <a:srgbClr val="000000"/>
                </a:solidFill>
              </a:rPr>
              <a:t>Gartner:</a:t>
            </a:r>
          </a:p>
          <a:p>
            <a:pPr marL="0" indent="0">
              <a:buNone/>
            </a:pPr>
            <a:r>
              <a:rPr lang="en-US" sz="1800" i="0" u="sng" strike="noStrike" dirty="0">
                <a:solidFill>
                  <a:srgbClr val="1155CC"/>
                </a:solidFill>
                <a:effectLst/>
                <a:hlinkClick r:id="rId4"/>
              </a:rPr>
              <a:t>Gartner Sales Survey Finds 83% of B2B Buyers Prefer Ordering or Paying Through Digital Commerce</a:t>
            </a:r>
            <a:endParaRPr lang="en-US" sz="1800" i="0" u="sng" strike="noStrike" dirty="0">
              <a:solidFill>
                <a:srgbClr val="1155CC"/>
              </a:solidFill>
              <a:effectLst/>
            </a:endParaRPr>
          </a:p>
          <a:p>
            <a:pPr marL="0" indent="0">
              <a:buNone/>
            </a:pPr>
            <a:endParaRPr lang="en-US" sz="2000" u="sng" dirty="0">
              <a:solidFill>
                <a:srgbClr val="1155CC"/>
              </a:solidFill>
            </a:endParaRPr>
          </a:p>
          <a:p>
            <a:pPr marL="0" indent="0">
              <a:buNone/>
            </a:pPr>
            <a:r>
              <a:rPr lang="en-US" dirty="0" err="1">
                <a:solidFill>
                  <a:srgbClr val="000000"/>
                </a:solidFill>
              </a:rPr>
              <a:t>Moengage</a:t>
            </a:r>
            <a:r>
              <a:rPr lang="en-US" dirty="0">
                <a:solidFill>
                  <a:srgbClr val="000000"/>
                </a:solidFill>
              </a:rPr>
              <a:t>:</a:t>
            </a:r>
          </a:p>
          <a:p>
            <a:pPr marL="0" indent="0">
              <a:buNone/>
            </a:pPr>
            <a:r>
              <a:rPr lang="en-US" sz="2000" dirty="0">
                <a:hlinkClick r:id="rId5"/>
              </a:rPr>
              <a:t>https://www.moengage.com/learn/creating-a-omnichannel-strategy/</a:t>
            </a:r>
            <a:endParaRPr lang="en-US" sz="2000" dirty="0"/>
          </a:p>
          <a:p>
            <a:pPr marL="0" indent="0">
              <a:buNone/>
            </a:pPr>
            <a:endParaRPr lang="en-US" dirty="0"/>
          </a:p>
        </p:txBody>
      </p:sp>
    </p:spTree>
    <p:extLst>
      <p:ext uri="{BB962C8B-B14F-4D97-AF65-F5344CB8AC3E}">
        <p14:creationId xmlns:p14="http://schemas.microsoft.com/office/powerpoint/2010/main" val="3405761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A2E4A63-3835-E93B-BF8C-DC7BA8FD0011}"/>
              </a:ext>
            </a:extLst>
          </p:cNvPr>
          <p:cNvSpPr>
            <a:spLocks noGrp="1"/>
          </p:cNvSpPr>
          <p:nvPr>
            <p:ph type="ctrTitle"/>
          </p:nvPr>
        </p:nvSpPr>
        <p:spPr>
          <a:xfrm>
            <a:off x="0" y="2235200"/>
            <a:ext cx="12192000" cy="2387600"/>
          </a:xfrm>
        </p:spPr>
        <p:txBody>
          <a:bodyPr>
            <a:normAutofit/>
          </a:bodyPr>
          <a:lstStyle/>
          <a:p>
            <a:r>
              <a:rPr lang="en-US" sz="3600" dirty="0"/>
              <a:t>Thank You for Attending!</a:t>
            </a:r>
          </a:p>
        </p:txBody>
      </p:sp>
      <p:sp>
        <p:nvSpPr>
          <p:cNvPr id="2" name="Title 1">
            <a:extLst>
              <a:ext uri="{FF2B5EF4-FFF2-40B4-BE49-F238E27FC236}">
                <a16:creationId xmlns:a16="http://schemas.microsoft.com/office/drawing/2014/main" id="{C22932CC-1144-F5B0-8A88-4934D6148EE2}"/>
              </a:ext>
            </a:extLst>
          </p:cNvPr>
          <p:cNvSpPr txBox="1">
            <a:spLocks/>
          </p:cNvSpPr>
          <p:nvPr/>
        </p:nvSpPr>
        <p:spPr>
          <a:xfrm>
            <a:off x="0" y="1600200"/>
            <a:ext cx="12192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b="1" kern="1200">
                <a:solidFill>
                  <a:schemeClr val="bg1"/>
                </a:solidFill>
                <a:latin typeface="+mj-lt"/>
                <a:ea typeface="+mj-ea"/>
                <a:cs typeface="+mj-cs"/>
              </a:defRPr>
            </a:lvl1pPr>
          </a:lstStyle>
          <a:p>
            <a:r>
              <a:rPr lang="en-US" dirty="0"/>
              <a:t>Omnichannel Marketing Execution</a:t>
            </a:r>
          </a:p>
        </p:txBody>
      </p:sp>
    </p:spTree>
    <p:extLst>
      <p:ext uri="{BB962C8B-B14F-4D97-AF65-F5344CB8AC3E}">
        <p14:creationId xmlns:p14="http://schemas.microsoft.com/office/powerpoint/2010/main" val="12014296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348</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Georgia</vt:lpstr>
      <vt:lpstr>Office Theme</vt:lpstr>
      <vt:lpstr>Omnichannel Marketing Execution</vt:lpstr>
      <vt:lpstr>Panelists - Tom Burton, Co-Founder and COO, LeadSmart Technologies   - Chelsea Meiller, Director of Marketing, ORS Nasco  - Lindsay Young, Founder and President, 3 Aspens Media </vt:lpstr>
      <vt:lpstr>Omnichannel Marketing Defined</vt:lpstr>
      <vt:lpstr> Omnichannel Benefits</vt:lpstr>
      <vt:lpstr>Insights    </vt:lpstr>
      <vt:lpstr>Sources</vt:lpstr>
      <vt:lpstr>Sources</vt:lpstr>
      <vt:lpstr>Thank You for Attending!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 Bertino</dc:creator>
  <cp:lastModifiedBy>Kristin Kraai-Keely</cp:lastModifiedBy>
  <cp:revision>6</cp:revision>
  <dcterms:created xsi:type="dcterms:W3CDTF">2023-05-24T13:25:52Z</dcterms:created>
  <dcterms:modified xsi:type="dcterms:W3CDTF">2023-06-20T16:28:14Z</dcterms:modified>
</cp:coreProperties>
</file>