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4" r:id="rId5"/>
    <p:sldId id="259" r:id="rId6"/>
    <p:sldId id="271" r:id="rId7"/>
    <p:sldId id="268" r:id="rId8"/>
    <p:sldId id="260" r:id="rId9"/>
    <p:sldId id="270"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0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A picture containing text, screenshot, graphics, graphic design&#10;&#10;Description automatically generated">
            <a:extLst>
              <a:ext uri="{FF2B5EF4-FFF2-40B4-BE49-F238E27FC236}">
                <a16:creationId xmlns:a16="http://schemas.microsoft.com/office/drawing/2014/main" id="{E48D1604-18CE-7431-862C-A53AEBF069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6FD7FC-233D-842D-09CD-050221FD3C6F}"/>
              </a:ext>
            </a:extLst>
          </p:cNvPr>
          <p:cNvSpPr>
            <a:spLocks noGrp="1"/>
          </p:cNvSpPr>
          <p:nvPr>
            <p:ph type="ctrTitle"/>
          </p:nvPr>
        </p:nvSpPr>
        <p:spPr>
          <a:xfrm>
            <a:off x="1524000" y="1122363"/>
            <a:ext cx="9144000" cy="2387600"/>
          </a:xfrm>
        </p:spPr>
        <p:txBody>
          <a:bodyPr anchor="b"/>
          <a:lstStyle>
            <a:lvl1pPr algn="ctr">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49C03994-E30C-A5E3-D2B9-B0B8B439927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05931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A picture containing graphics, screenshot, graphic design, text&#10;&#10;Description automatically generated">
            <a:extLst>
              <a:ext uri="{FF2B5EF4-FFF2-40B4-BE49-F238E27FC236}">
                <a16:creationId xmlns:a16="http://schemas.microsoft.com/office/drawing/2014/main" id="{27F4F1D9-741C-4C63-F4EA-21DDA6AF7E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A81D5-4118-E0F7-5116-5F7AD981DA28}"/>
              </a:ext>
            </a:extLst>
          </p:cNvPr>
          <p:cNvSpPr>
            <a:spLocks noGrp="1"/>
          </p:cNvSpPr>
          <p:nvPr>
            <p:ph type="title"/>
          </p:nvPr>
        </p:nvSpPr>
        <p:spPr>
          <a:xfrm>
            <a:off x="171450" y="1709738"/>
            <a:ext cx="6302829" cy="2852737"/>
          </a:xfrm>
        </p:spPr>
        <p:txBody>
          <a:bodyPr anchor="b"/>
          <a:lstStyle>
            <a:lvl1pPr>
              <a:defRPr sz="6000">
                <a:solidFill>
                  <a:srgbClr val="023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1144C8E-7053-325E-6CE3-83C27EA1B731}"/>
              </a:ext>
            </a:extLst>
          </p:cNvPr>
          <p:cNvSpPr>
            <a:spLocks noGrp="1"/>
          </p:cNvSpPr>
          <p:nvPr>
            <p:ph type="body" idx="1"/>
          </p:nvPr>
        </p:nvSpPr>
        <p:spPr>
          <a:xfrm>
            <a:off x="171450" y="4589463"/>
            <a:ext cx="551089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7166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5" name="Picture 4" descr="A picture containing text, screenshot, flag, logo&#10;&#10;Description automatically generated">
            <a:extLst>
              <a:ext uri="{FF2B5EF4-FFF2-40B4-BE49-F238E27FC236}">
                <a16:creationId xmlns:a16="http://schemas.microsoft.com/office/drawing/2014/main" id="{06063E28-175C-80EA-99AF-94B9DB2F57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A81D5-4118-E0F7-5116-5F7AD981DA28}"/>
              </a:ext>
            </a:extLst>
          </p:cNvPr>
          <p:cNvSpPr>
            <a:spLocks noGrp="1"/>
          </p:cNvSpPr>
          <p:nvPr>
            <p:ph type="title"/>
          </p:nvPr>
        </p:nvSpPr>
        <p:spPr>
          <a:xfrm>
            <a:off x="4629150" y="1709738"/>
            <a:ext cx="6718300" cy="2852737"/>
          </a:xfrm>
        </p:spPr>
        <p:txBody>
          <a:bodyPr anchor="b"/>
          <a:lstStyle>
            <a:lvl1pPr>
              <a:defRPr sz="6000">
                <a:solidFill>
                  <a:srgbClr val="023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1144C8E-7053-325E-6CE3-83C27EA1B731}"/>
              </a:ext>
            </a:extLst>
          </p:cNvPr>
          <p:cNvSpPr>
            <a:spLocks noGrp="1"/>
          </p:cNvSpPr>
          <p:nvPr>
            <p:ph type="body" idx="1"/>
          </p:nvPr>
        </p:nvSpPr>
        <p:spPr>
          <a:xfrm>
            <a:off x="4629148" y="4589463"/>
            <a:ext cx="67183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0029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A picture containing screenshot, text, design&#10;&#10;Description automatically generated">
            <a:extLst>
              <a:ext uri="{FF2B5EF4-FFF2-40B4-BE49-F238E27FC236}">
                <a16:creationId xmlns:a16="http://schemas.microsoft.com/office/drawing/2014/main" id="{A18B95AD-C0BB-BC1B-CE39-09139659A6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A66FA2-059B-0B00-0671-AC384E8EFA48}"/>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C08110B-D018-50D9-B767-5CA7FDF7FF5C}"/>
              </a:ext>
            </a:extLst>
          </p:cNvPr>
          <p:cNvSpPr>
            <a:spLocks noGrp="1"/>
          </p:cNvSpPr>
          <p:nvPr>
            <p:ph idx="1"/>
          </p:nvPr>
        </p:nvSpPr>
        <p:spPr>
          <a:xfrm>
            <a:off x="838200" y="1551214"/>
            <a:ext cx="10515600" cy="5110843"/>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992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6" name="Picture 5" descr="A picture containing screenshot, symbol, text, design&#10;&#10;Description automatically generated">
            <a:extLst>
              <a:ext uri="{FF2B5EF4-FFF2-40B4-BE49-F238E27FC236}">
                <a16:creationId xmlns:a16="http://schemas.microsoft.com/office/drawing/2014/main" id="{F7BB7ED7-56AA-C0A1-FAE9-475FC9BCE5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A66FA2-059B-0B00-0671-AC384E8EFA48}"/>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C08110B-D018-50D9-B767-5CA7FDF7FF5C}"/>
              </a:ext>
            </a:extLst>
          </p:cNvPr>
          <p:cNvSpPr>
            <a:spLocks noGrp="1"/>
          </p:cNvSpPr>
          <p:nvPr>
            <p:ph idx="1"/>
          </p:nvPr>
        </p:nvSpPr>
        <p:spPr>
          <a:xfrm>
            <a:off x="838200" y="1551214"/>
            <a:ext cx="10515600" cy="5110843"/>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5868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4" descr="A picture containing screenshot, text, design&#10;&#10;Description automatically generated">
            <a:extLst>
              <a:ext uri="{FF2B5EF4-FFF2-40B4-BE49-F238E27FC236}">
                <a16:creationId xmlns:a16="http://schemas.microsoft.com/office/drawing/2014/main" id="{994FC423-6AE6-8D12-9C70-58D71CC1E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C57E463-DC00-42D0-485F-C840D2E9D1B3}"/>
              </a:ext>
            </a:extLst>
          </p:cNvPr>
          <p:cNvSpPr>
            <a:spLocks noGrp="1"/>
          </p:cNvSpPr>
          <p:nvPr>
            <p:ph sz="half" idx="1"/>
          </p:nvPr>
        </p:nvSpPr>
        <p:spPr>
          <a:xfrm>
            <a:off x="838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8958B29-B6A2-2AC3-B418-439A42CA607E}"/>
              </a:ext>
            </a:extLst>
          </p:cNvPr>
          <p:cNvSpPr>
            <a:spLocks noGrp="1"/>
          </p:cNvSpPr>
          <p:nvPr>
            <p:ph sz="half" idx="2"/>
          </p:nvPr>
        </p:nvSpPr>
        <p:spPr>
          <a:xfrm>
            <a:off x="6172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CEC306C9-5099-258B-EF75-77209FDBABE6}"/>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9703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6" name="Picture 5" descr="A picture containing screenshot, symbol, text, design&#10;&#10;Description automatically generated">
            <a:extLst>
              <a:ext uri="{FF2B5EF4-FFF2-40B4-BE49-F238E27FC236}">
                <a16:creationId xmlns:a16="http://schemas.microsoft.com/office/drawing/2014/main" id="{ED08A6AA-1BAC-2B06-E19D-2341010894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C57E463-DC00-42D0-485F-C840D2E9D1B3}"/>
              </a:ext>
            </a:extLst>
          </p:cNvPr>
          <p:cNvSpPr>
            <a:spLocks noGrp="1"/>
          </p:cNvSpPr>
          <p:nvPr>
            <p:ph sz="half" idx="1"/>
          </p:nvPr>
        </p:nvSpPr>
        <p:spPr>
          <a:xfrm>
            <a:off x="838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8958B29-B6A2-2AC3-B418-439A42CA607E}"/>
              </a:ext>
            </a:extLst>
          </p:cNvPr>
          <p:cNvSpPr>
            <a:spLocks noGrp="1"/>
          </p:cNvSpPr>
          <p:nvPr>
            <p:ph sz="half" idx="2"/>
          </p:nvPr>
        </p:nvSpPr>
        <p:spPr>
          <a:xfrm>
            <a:off x="6172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CEC306C9-5099-258B-EF75-77209FDBABE6}"/>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8334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A white rectangle with blue and orange rectangles&#10;&#10;Description automatically generated with low confidence">
            <a:extLst>
              <a:ext uri="{FF2B5EF4-FFF2-40B4-BE49-F238E27FC236}">
                <a16:creationId xmlns:a16="http://schemas.microsoft.com/office/drawing/2014/main" id="{BDCDB632-EAB9-AB6F-2009-02F2EE8A2A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5122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59797D-6BF3-8B3E-1957-5A69DED3D3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C3322-5102-C823-74E5-FFF979CCDD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E98B3-11BA-475C-312D-BFDFF54825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484AE-5343-43A7-B09B-E1E84856AB53}" type="datetimeFigureOut">
              <a:rPr lang="en-US" smtClean="0"/>
              <a:t>7/6/2023</a:t>
            </a:fld>
            <a:endParaRPr lang="en-US"/>
          </a:p>
        </p:txBody>
      </p:sp>
      <p:sp>
        <p:nvSpPr>
          <p:cNvPr id="5" name="Footer Placeholder 4">
            <a:extLst>
              <a:ext uri="{FF2B5EF4-FFF2-40B4-BE49-F238E27FC236}">
                <a16:creationId xmlns:a16="http://schemas.microsoft.com/office/drawing/2014/main" id="{AE27CACF-9274-9772-050F-9DAD799C0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E79ECB-79C9-CBED-02BD-FC8BC01E1B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36D1E-78BB-4065-857C-AB6B5FD6CAB4}" type="slidenum">
              <a:rPr lang="en-US" smtClean="0"/>
              <a:t>‹#›</a:t>
            </a:fld>
            <a:endParaRPr lang="en-US"/>
          </a:p>
        </p:txBody>
      </p:sp>
    </p:spTree>
    <p:extLst>
      <p:ext uri="{BB962C8B-B14F-4D97-AF65-F5344CB8AC3E}">
        <p14:creationId xmlns:p14="http://schemas.microsoft.com/office/powerpoint/2010/main" val="3615320557"/>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0" r:id="rId4"/>
    <p:sldLayoutId id="2147483661" r:id="rId5"/>
    <p:sldLayoutId id="2147483652" r:id="rId6"/>
    <p:sldLayoutId id="2147483663" r:id="rId7"/>
    <p:sldLayoutId id="214748365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mckinsey.com/featured-insights/mckinsey-explainers/what-is-omnichannel-marketing" TargetMode="External"/><Relationship Id="rId2" Type="http://schemas.openxmlformats.org/officeDocument/2006/relationships/hyperlink" Target="https://www.mckinsey.com/capabilities/growth-marketing-and-sales/our-insights/b2b-sales-omnichannel-everywhere-every-time" TargetMode="External"/><Relationship Id="rId1" Type="http://schemas.openxmlformats.org/officeDocument/2006/relationships/slideLayout" Target="../slideLayouts/slideLayout5.xml"/><Relationship Id="rId6" Type="http://schemas.openxmlformats.org/officeDocument/2006/relationships/hyperlink" Target="https://www.trustradius.com/vendor-blog/2022-b2b-buying-disconnect-the-age-of-the-self-serve-buyer" TargetMode="External"/><Relationship Id="rId5" Type="http://schemas.openxmlformats.org/officeDocument/2006/relationships/hyperlink" Target="https://www.insiderintelligence.com/content/5-predictions-b2b-marketing-2023" TargetMode="External"/><Relationship Id="rId4" Type="http://schemas.openxmlformats.org/officeDocument/2006/relationships/hyperlink" Target="https://www.edelman.com/expertise/business-marketing/how-b2b-companies-are-adapting-covi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gartner.com/en/newsroom/press-releases/2022-06-22-gartner-sales-survey-finbds-b2b-buyers-prefer-ordering-paying-through--digital-commerce" TargetMode="External"/><Relationship Id="rId2" Type="http://schemas.openxmlformats.org/officeDocument/2006/relationships/hyperlink" Target="https://www.mckinsey.com/capabilities/growth-marketing-and-sales/our-insights/how-b2b-sales-have-changed-during-covid-19" TargetMode="External"/><Relationship Id="rId1" Type="http://schemas.openxmlformats.org/officeDocument/2006/relationships/slideLayout" Target="../slideLayouts/slideLayout5.xml"/><Relationship Id="rId6" Type="http://schemas.openxmlformats.org/officeDocument/2006/relationships/hyperlink" Target="https://www.kornferry.com/content/dam/kornferry-v2/featured-topics/pdf/2021-Buyer-Preferences-Study.pdf" TargetMode="External"/><Relationship Id="rId5" Type="http://schemas.openxmlformats.org/officeDocument/2006/relationships/hyperlink" Target="https://pages.distributionstrategy.com/acton/media/6612/report-the-state-of-distributor-customer-experience-what-customers-want" TargetMode="External"/><Relationship Id="rId4" Type="http://schemas.openxmlformats.org/officeDocument/2006/relationships/hyperlink" Target="https://www.moengage.com/learn/creating-a-omnichannel-strateg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hbr.org/2022/01/how-b2b-businesses-can-get-omnichannel-sales-right" TargetMode="External"/><Relationship Id="rId2" Type="http://schemas.openxmlformats.org/officeDocument/2006/relationships/hyperlink" Target="https://www.forbes.com/sites/forbesbusinesscouncil/2022/02/22/how-to-implement-omnichannel-sales-successfully-four-pitfalls-to-avoid/?sh=514be95a74e9"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2D426-195D-D9A5-048C-A90662B044DC}"/>
              </a:ext>
            </a:extLst>
          </p:cNvPr>
          <p:cNvSpPr>
            <a:spLocks noGrp="1"/>
          </p:cNvSpPr>
          <p:nvPr>
            <p:ph type="ctrTitle"/>
          </p:nvPr>
        </p:nvSpPr>
        <p:spPr>
          <a:xfrm>
            <a:off x="1524000" y="1600200"/>
            <a:ext cx="9144000" cy="2387600"/>
          </a:xfrm>
        </p:spPr>
        <p:txBody>
          <a:bodyPr>
            <a:normAutofit/>
          </a:bodyPr>
          <a:lstStyle/>
          <a:p>
            <a:r>
              <a:rPr lang="en-US" dirty="0"/>
              <a:t>Omnichannel  Sales Defined</a:t>
            </a:r>
          </a:p>
        </p:txBody>
      </p:sp>
    </p:spTree>
    <p:extLst>
      <p:ext uri="{BB962C8B-B14F-4D97-AF65-F5344CB8AC3E}">
        <p14:creationId xmlns:p14="http://schemas.microsoft.com/office/powerpoint/2010/main" val="412061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A2E4A63-3835-E93B-BF8C-DC7BA8FD0011}"/>
              </a:ext>
            </a:extLst>
          </p:cNvPr>
          <p:cNvSpPr>
            <a:spLocks noGrp="1"/>
          </p:cNvSpPr>
          <p:nvPr>
            <p:ph type="ctrTitle"/>
          </p:nvPr>
        </p:nvSpPr>
        <p:spPr>
          <a:xfrm>
            <a:off x="0" y="2235200"/>
            <a:ext cx="12192000" cy="2387600"/>
          </a:xfrm>
        </p:spPr>
        <p:txBody>
          <a:bodyPr>
            <a:normAutofit/>
          </a:bodyPr>
          <a:lstStyle/>
          <a:p>
            <a:r>
              <a:rPr lang="en-US" sz="3600" dirty="0"/>
              <a:t>Thank You for Attending!</a:t>
            </a:r>
          </a:p>
        </p:txBody>
      </p:sp>
      <p:sp>
        <p:nvSpPr>
          <p:cNvPr id="2" name="Title 1">
            <a:extLst>
              <a:ext uri="{FF2B5EF4-FFF2-40B4-BE49-F238E27FC236}">
                <a16:creationId xmlns:a16="http://schemas.microsoft.com/office/drawing/2014/main" id="{C22932CC-1144-F5B0-8A88-4934D6148EE2}"/>
              </a:ext>
            </a:extLst>
          </p:cNvPr>
          <p:cNvSpPr txBox="1">
            <a:spLocks/>
          </p:cNvSpPr>
          <p:nvPr/>
        </p:nvSpPr>
        <p:spPr>
          <a:xfrm>
            <a:off x="0" y="1600200"/>
            <a:ext cx="12192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dirty="0"/>
              <a:t>Omnichannel Sales Defined</a:t>
            </a:r>
          </a:p>
        </p:txBody>
      </p:sp>
    </p:spTree>
    <p:extLst>
      <p:ext uri="{BB962C8B-B14F-4D97-AF65-F5344CB8AC3E}">
        <p14:creationId xmlns:p14="http://schemas.microsoft.com/office/powerpoint/2010/main" val="120142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0BB-F89A-B1DE-C81C-F4124A029018}"/>
              </a:ext>
            </a:extLst>
          </p:cNvPr>
          <p:cNvSpPr>
            <a:spLocks noGrp="1"/>
          </p:cNvSpPr>
          <p:nvPr>
            <p:ph type="title"/>
          </p:nvPr>
        </p:nvSpPr>
        <p:spPr>
          <a:xfrm>
            <a:off x="96379" y="1203386"/>
            <a:ext cx="8753061" cy="2852737"/>
          </a:xfrm>
        </p:spPr>
        <p:txBody>
          <a:bodyPr>
            <a:normAutofit/>
          </a:bodyPr>
          <a:lstStyle/>
          <a:p>
            <a:r>
              <a:rPr lang="en-US" dirty="0"/>
              <a:t>Panelists</a:t>
            </a:r>
            <a:br>
              <a:rPr lang="en-US" sz="2000" dirty="0"/>
            </a:br>
            <a:r>
              <a:rPr lang="en-US" sz="2000" dirty="0"/>
              <a:t>- Ian Heller, Founder &amp; Chief Strategy Officer, Distribution Strategy Management</a:t>
            </a:r>
            <a:br>
              <a:rPr lang="en-US" sz="2000" dirty="0"/>
            </a:br>
            <a:br>
              <a:rPr lang="en-US" sz="2000" dirty="0"/>
            </a:br>
            <a:r>
              <a:rPr lang="en-US" sz="2000" dirty="0"/>
              <a:t>- Jon-Michael Raymond, Senior Vice President, Global Sales &amp; Marketing </a:t>
            </a:r>
            <a:br>
              <a:rPr lang="en-US" sz="2000" dirty="0"/>
            </a:br>
            <a:br>
              <a:rPr lang="en-US" sz="2000" dirty="0"/>
            </a:br>
            <a:r>
              <a:rPr lang="en-US" sz="2000" dirty="0"/>
              <a:t>- Renee Ricciotti, National Safety &amp; Industrial Channel Director, 3M </a:t>
            </a:r>
            <a:br>
              <a:rPr lang="en-US" sz="2000" dirty="0"/>
            </a:br>
            <a:endParaRPr lang="en-US" sz="2000" dirty="0"/>
          </a:p>
        </p:txBody>
      </p:sp>
    </p:spTree>
    <p:extLst>
      <p:ext uri="{BB962C8B-B14F-4D97-AF65-F5344CB8AC3E}">
        <p14:creationId xmlns:p14="http://schemas.microsoft.com/office/powerpoint/2010/main" val="284660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2B250-C76D-0DBD-7987-9DA0B65FC189}"/>
              </a:ext>
            </a:extLst>
          </p:cNvPr>
          <p:cNvSpPr>
            <a:spLocks noGrp="1"/>
          </p:cNvSpPr>
          <p:nvPr>
            <p:ph type="title"/>
          </p:nvPr>
        </p:nvSpPr>
        <p:spPr>
          <a:xfrm>
            <a:off x="4879570" y="1709738"/>
            <a:ext cx="6467879" cy="2852737"/>
          </a:xfrm>
        </p:spPr>
        <p:txBody>
          <a:bodyPr/>
          <a:lstStyle/>
          <a:p>
            <a:r>
              <a:rPr lang="en-US" dirty="0"/>
              <a:t>Omnichannel Sales Defined</a:t>
            </a:r>
          </a:p>
        </p:txBody>
      </p:sp>
      <p:sp>
        <p:nvSpPr>
          <p:cNvPr id="3" name="Text Placeholder 2">
            <a:extLst>
              <a:ext uri="{FF2B5EF4-FFF2-40B4-BE49-F238E27FC236}">
                <a16:creationId xmlns:a16="http://schemas.microsoft.com/office/drawing/2014/main" id="{F06AEFBA-7E7C-85C5-D09C-2983860B28A5}"/>
              </a:ext>
            </a:extLst>
          </p:cNvPr>
          <p:cNvSpPr>
            <a:spLocks noGrp="1"/>
          </p:cNvSpPr>
          <p:nvPr>
            <p:ph type="body" idx="1"/>
          </p:nvPr>
        </p:nvSpPr>
        <p:spPr>
          <a:xfrm>
            <a:off x="4879571" y="4562475"/>
            <a:ext cx="6636844" cy="1500187"/>
          </a:xfrm>
        </p:spPr>
        <p:txBody>
          <a:bodyPr>
            <a:normAutofit fontScale="85000" lnSpcReduction="20000"/>
          </a:bodyPr>
          <a:lstStyle/>
          <a:p>
            <a:r>
              <a:rPr lang="en-US" dirty="0"/>
              <a:t>An omnichannel approach to sales is effective and value-creating when it delivers a unified voice, brand and messaging across channels.  By integrating channels, including face-to-face, remote and online interactions, an omnichannel experience gives customers a seamless buying experience. (Forbes)</a:t>
            </a:r>
          </a:p>
        </p:txBody>
      </p:sp>
    </p:spTree>
    <p:extLst>
      <p:ext uri="{BB962C8B-B14F-4D97-AF65-F5344CB8AC3E}">
        <p14:creationId xmlns:p14="http://schemas.microsoft.com/office/powerpoint/2010/main" val="131501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0BB-F89A-B1DE-C81C-F4124A029018}"/>
              </a:ext>
            </a:extLst>
          </p:cNvPr>
          <p:cNvSpPr>
            <a:spLocks noGrp="1"/>
          </p:cNvSpPr>
          <p:nvPr>
            <p:ph type="title"/>
          </p:nvPr>
        </p:nvSpPr>
        <p:spPr>
          <a:xfrm>
            <a:off x="174566" y="1709738"/>
            <a:ext cx="6713252" cy="2852737"/>
          </a:xfrm>
        </p:spPr>
        <p:txBody>
          <a:bodyPr>
            <a:normAutofit/>
          </a:bodyPr>
          <a:lstStyle/>
          <a:p>
            <a:br>
              <a:rPr lang="en-US" dirty="0"/>
            </a:br>
            <a:r>
              <a:rPr lang="en-US" dirty="0"/>
              <a:t>Omnichannel Benefits</a:t>
            </a:r>
            <a:endParaRPr lang="en-US" sz="2000" dirty="0"/>
          </a:p>
        </p:txBody>
      </p:sp>
      <p:sp>
        <p:nvSpPr>
          <p:cNvPr id="3" name="Text Placeholder 2">
            <a:extLst>
              <a:ext uri="{FF2B5EF4-FFF2-40B4-BE49-F238E27FC236}">
                <a16:creationId xmlns:a16="http://schemas.microsoft.com/office/drawing/2014/main" id="{D2583B95-5692-98CD-0276-3B33D393C82E}"/>
              </a:ext>
            </a:extLst>
          </p:cNvPr>
          <p:cNvSpPr>
            <a:spLocks noGrp="1"/>
          </p:cNvSpPr>
          <p:nvPr>
            <p:ph type="body" idx="1"/>
          </p:nvPr>
        </p:nvSpPr>
        <p:spPr>
          <a:xfrm>
            <a:off x="174566" y="4589463"/>
            <a:ext cx="5921433" cy="2039937"/>
          </a:xfrm>
        </p:spPr>
        <p:txBody>
          <a:bodyPr>
            <a:normAutofit fontScale="85000" lnSpcReduction="20000"/>
          </a:bodyPr>
          <a:lstStyle/>
          <a:p>
            <a:pPr marL="342900" indent="-342900">
              <a:buFont typeface="Arial" panose="020B0604020202020204" pitchFamily="34" charset="0"/>
              <a:buChar char="•"/>
            </a:pPr>
            <a:r>
              <a:rPr lang="en-US" dirty="0"/>
              <a:t>Improved customer engagement and experience</a:t>
            </a:r>
          </a:p>
          <a:p>
            <a:pPr marL="342900" indent="-342900">
              <a:buFont typeface="Arial" panose="020B0604020202020204" pitchFamily="34" charset="0"/>
              <a:buChar char="•"/>
            </a:pPr>
            <a:r>
              <a:rPr lang="en-US" dirty="0"/>
              <a:t>High customer retention and loyalty</a:t>
            </a:r>
          </a:p>
          <a:p>
            <a:pPr marL="342900" indent="-342900">
              <a:buFont typeface="Arial" panose="020B0604020202020204" pitchFamily="34" charset="0"/>
              <a:buChar char="•"/>
            </a:pPr>
            <a:r>
              <a:rPr lang="en-US" dirty="0"/>
              <a:t>Smoother customer journey</a:t>
            </a:r>
          </a:p>
          <a:p>
            <a:pPr marL="342900" indent="-342900">
              <a:buFont typeface="Arial" panose="020B0604020202020204" pitchFamily="34" charset="0"/>
              <a:buChar char="•"/>
            </a:pPr>
            <a:r>
              <a:rPr lang="en-US" dirty="0"/>
              <a:t>Revenue growth</a:t>
            </a:r>
          </a:p>
          <a:p>
            <a:pPr marL="342900" indent="-342900">
              <a:buFont typeface="Arial" panose="020B0604020202020204" pitchFamily="34" charset="0"/>
              <a:buChar char="•"/>
            </a:pPr>
            <a:r>
              <a:rPr lang="en-US" dirty="0"/>
              <a:t>A more integrated business</a:t>
            </a:r>
          </a:p>
          <a:p>
            <a:pPr marL="342900" indent="-342900">
              <a:buFont typeface="Arial" panose="020B0604020202020204" pitchFamily="34" charset="0"/>
              <a:buChar char="•"/>
            </a:pPr>
            <a:r>
              <a:rPr lang="en-US" dirty="0"/>
              <a:t>Better customer insights</a:t>
            </a:r>
          </a:p>
          <a:p>
            <a:endParaRPr lang="en-US" dirty="0"/>
          </a:p>
        </p:txBody>
      </p:sp>
    </p:spTree>
    <p:extLst>
      <p:ext uri="{BB962C8B-B14F-4D97-AF65-F5344CB8AC3E}">
        <p14:creationId xmlns:p14="http://schemas.microsoft.com/office/powerpoint/2010/main" val="51071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AB598-A0FE-19FD-6E97-3A535D430E15}"/>
              </a:ext>
            </a:extLst>
          </p:cNvPr>
          <p:cNvSpPr>
            <a:spLocks noGrp="1"/>
          </p:cNvSpPr>
          <p:nvPr>
            <p:ph type="title"/>
          </p:nvPr>
        </p:nvSpPr>
        <p:spPr/>
        <p:txBody>
          <a:bodyPr/>
          <a:lstStyle/>
          <a:p>
            <a:r>
              <a:rPr lang="en-US" dirty="0"/>
              <a:t>Insights    </a:t>
            </a:r>
          </a:p>
        </p:txBody>
      </p:sp>
      <p:sp>
        <p:nvSpPr>
          <p:cNvPr id="3" name="Content Placeholder 2">
            <a:extLst>
              <a:ext uri="{FF2B5EF4-FFF2-40B4-BE49-F238E27FC236}">
                <a16:creationId xmlns:a16="http://schemas.microsoft.com/office/drawing/2014/main" id="{91FA62B1-A33A-E603-6CD7-18CFB19D6BFE}"/>
              </a:ext>
            </a:extLst>
          </p:cNvPr>
          <p:cNvSpPr>
            <a:spLocks noGrp="1"/>
          </p:cNvSpPr>
          <p:nvPr>
            <p:ph idx="1"/>
          </p:nvPr>
        </p:nvSpPr>
        <p:spPr>
          <a:xfrm>
            <a:off x="331305" y="1745673"/>
            <a:ext cx="10515600" cy="4797115"/>
          </a:xfrm>
        </p:spPr>
        <p:txBody>
          <a:bodyPr>
            <a:normAutofit/>
          </a:bodyPr>
          <a:lstStyle/>
          <a:p>
            <a:r>
              <a:rPr lang="en-US" dirty="0"/>
              <a:t>94% of B2B decision makers say omnichannel sales models are as effective or more effective compared to the more traditional sales models seen before the pandemic.  With the emergence of more sales channels, sales roles are evolving to include field sales, inside sales as well as hybrid sales roles with sellers who use video conferencing, online chats, and the support of e-commerce to close deals. (McKinsey) </a:t>
            </a:r>
          </a:p>
          <a:p>
            <a:r>
              <a:rPr lang="en-US" dirty="0"/>
              <a:t>Although online interactions, both remote and self-serve, are here to stay, in-person sales reps are as important as ever.  76% of respondents describe in-person sellers as a sign of how much a supplier values a relationship (McKinsey)</a:t>
            </a:r>
          </a:p>
          <a:p>
            <a:pPr marL="0" indent="0">
              <a:buNone/>
            </a:pPr>
            <a:endParaRPr lang="en-US" sz="1800" dirty="0"/>
          </a:p>
          <a:p>
            <a:pPr marL="0" indent="0">
              <a:buNone/>
            </a:pPr>
            <a:endParaRPr lang="en-US" dirty="0"/>
          </a:p>
          <a:p>
            <a:endParaRPr lang="en-US" dirty="0"/>
          </a:p>
        </p:txBody>
      </p:sp>
    </p:spTree>
    <p:extLst>
      <p:ext uri="{BB962C8B-B14F-4D97-AF65-F5344CB8AC3E}">
        <p14:creationId xmlns:p14="http://schemas.microsoft.com/office/powerpoint/2010/main" val="332367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AB598-A0FE-19FD-6E97-3A535D430E15}"/>
              </a:ext>
            </a:extLst>
          </p:cNvPr>
          <p:cNvSpPr>
            <a:spLocks noGrp="1"/>
          </p:cNvSpPr>
          <p:nvPr>
            <p:ph type="title"/>
          </p:nvPr>
        </p:nvSpPr>
        <p:spPr/>
        <p:txBody>
          <a:bodyPr/>
          <a:lstStyle/>
          <a:p>
            <a:r>
              <a:rPr lang="en-US" dirty="0"/>
              <a:t>Insights    </a:t>
            </a:r>
          </a:p>
        </p:txBody>
      </p:sp>
      <p:sp>
        <p:nvSpPr>
          <p:cNvPr id="3" name="Content Placeholder 2">
            <a:extLst>
              <a:ext uri="{FF2B5EF4-FFF2-40B4-BE49-F238E27FC236}">
                <a16:creationId xmlns:a16="http://schemas.microsoft.com/office/drawing/2014/main" id="{91FA62B1-A33A-E603-6CD7-18CFB19D6BFE}"/>
              </a:ext>
            </a:extLst>
          </p:cNvPr>
          <p:cNvSpPr>
            <a:spLocks noGrp="1"/>
          </p:cNvSpPr>
          <p:nvPr>
            <p:ph idx="1"/>
          </p:nvPr>
        </p:nvSpPr>
        <p:spPr>
          <a:xfrm>
            <a:off x="271670" y="1325879"/>
            <a:ext cx="11272630" cy="5336177"/>
          </a:xfrm>
        </p:spPr>
        <p:txBody>
          <a:bodyPr>
            <a:normAutofit lnSpcReduction="10000"/>
          </a:bodyPr>
          <a:lstStyle/>
          <a:p>
            <a:r>
              <a:rPr lang="en-US" dirty="0"/>
              <a:t>Salesperson behaviors that impact the decision to buy:  The Top 10 Deal-Makers </a:t>
            </a:r>
            <a:r>
              <a:rPr lang="en-US" sz="1800" dirty="0"/>
              <a:t>(</a:t>
            </a:r>
            <a:r>
              <a:rPr lang="en-US" sz="1800" dirty="0" err="1"/>
              <a:t>KornFerry</a:t>
            </a:r>
            <a:r>
              <a:rPr lang="en-US" sz="1800" dirty="0"/>
              <a:t>) </a:t>
            </a:r>
          </a:p>
          <a:p>
            <a:pPr lvl="1"/>
            <a:r>
              <a:rPr lang="en-US" sz="1400" dirty="0"/>
              <a:t>Understood my business, my situation and my needs</a:t>
            </a:r>
          </a:p>
          <a:p>
            <a:pPr lvl="1"/>
            <a:r>
              <a:rPr lang="en-US" sz="1400" dirty="0"/>
              <a:t>Demonstrated the ROI or value</a:t>
            </a:r>
          </a:p>
          <a:p>
            <a:pPr lvl="1"/>
            <a:r>
              <a:rPr lang="en-US" sz="1400" dirty="0"/>
              <a:t>Actively listened to me</a:t>
            </a:r>
          </a:p>
          <a:p>
            <a:pPr lvl="1"/>
            <a:r>
              <a:rPr lang="en-US" sz="1400" dirty="0"/>
              <a:t>Provided expertise &amp; perspective</a:t>
            </a:r>
          </a:p>
          <a:p>
            <a:pPr lvl="1"/>
            <a:r>
              <a:rPr lang="en-US" sz="1400" dirty="0"/>
              <a:t>Helped me think through how to use solution</a:t>
            </a:r>
          </a:p>
          <a:p>
            <a:pPr lvl="1"/>
            <a:r>
              <a:rPr lang="en-US" sz="1400" dirty="0"/>
              <a:t>Configured a creative and compelling solution</a:t>
            </a:r>
          </a:p>
          <a:p>
            <a:pPr lvl="1"/>
            <a:r>
              <a:rPr lang="en-US" sz="1400" dirty="0"/>
              <a:t>Asked insightful questions to clarify my situation/needs</a:t>
            </a:r>
          </a:p>
          <a:p>
            <a:pPr lvl="1"/>
            <a:r>
              <a:rPr lang="en-US" sz="1400" dirty="0"/>
              <a:t>Resolved any concerns in a collaborative way</a:t>
            </a:r>
          </a:p>
          <a:p>
            <a:pPr lvl="1"/>
            <a:r>
              <a:rPr lang="en-US" sz="1400" dirty="0"/>
              <a:t>Demonstrated empathy towards me</a:t>
            </a:r>
          </a:p>
          <a:p>
            <a:pPr lvl="1"/>
            <a:r>
              <a:rPr lang="en-US" sz="1400" dirty="0"/>
              <a:t>Brought in SME’s as needed</a:t>
            </a:r>
          </a:p>
          <a:p>
            <a:pPr lvl="1"/>
            <a:r>
              <a:rPr lang="en-US" sz="1400" dirty="0"/>
              <a:t>Navigated all the buyers in my organization team</a:t>
            </a:r>
          </a:p>
          <a:p>
            <a:r>
              <a:rPr lang="en-US" dirty="0"/>
              <a:t>Increasing demands from customers, the proliferation of sales channels, increase in data availability, and need to personalize content have driven the need for sales and marketing teams to work as one. In fact, 89 percent of respondents now say that marketing and sales need to work closely together, more so than ever before. </a:t>
            </a:r>
            <a:r>
              <a:rPr lang="en-US" sz="1800" dirty="0"/>
              <a:t>(McKinsey)</a:t>
            </a:r>
          </a:p>
          <a:p>
            <a:pPr marL="0" indent="0">
              <a:buNone/>
            </a:pPr>
            <a:endParaRPr lang="en-US" sz="1800" dirty="0"/>
          </a:p>
          <a:p>
            <a:pPr marL="0" indent="0">
              <a:buNone/>
            </a:pPr>
            <a:endParaRPr lang="en-US" dirty="0"/>
          </a:p>
          <a:p>
            <a:endParaRPr lang="en-US" dirty="0"/>
          </a:p>
        </p:txBody>
      </p:sp>
    </p:spTree>
    <p:extLst>
      <p:ext uri="{BB962C8B-B14F-4D97-AF65-F5344CB8AC3E}">
        <p14:creationId xmlns:p14="http://schemas.microsoft.com/office/powerpoint/2010/main" val="2765855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09599" y="1393646"/>
            <a:ext cx="10744199" cy="5149141"/>
          </a:xfrm>
        </p:spPr>
        <p:txBody>
          <a:bodyPr>
            <a:normAutofit fontScale="92500" lnSpcReduction="10000"/>
          </a:bodyPr>
          <a:lstStyle/>
          <a:p>
            <a:pPr marL="0" indent="0">
              <a:buNone/>
            </a:pPr>
            <a:r>
              <a:rPr lang="en-US" sz="3000" dirty="0"/>
              <a:t>McKinsey:</a:t>
            </a:r>
          </a:p>
          <a:p>
            <a:pPr marL="0" indent="0">
              <a:buNone/>
            </a:pPr>
            <a:r>
              <a:rPr lang="en-US" sz="1800" i="0" u="sng" strike="noStrike" dirty="0">
                <a:solidFill>
                  <a:srgbClr val="1155CC"/>
                </a:solidFill>
                <a:effectLst/>
                <a:hlinkClick r:id="rId2"/>
              </a:rPr>
              <a:t>https://www.mckinsey.com/capabilities/growth-marketing-and-sales/our-insights/b2b-sales-omnichannel-everywhere-every-time</a:t>
            </a:r>
            <a:endParaRPr lang="en-US" sz="1800" i="0" u="sng" strike="noStrike" dirty="0">
              <a:solidFill>
                <a:srgbClr val="1155CC"/>
              </a:solidFill>
              <a:effectLst/>
            </a:endParaRPr>
          </a:p>
          <a:p>
            <a:pPr marL="0" indent="0">
              <a:buNone/>
            </a:pPr>
            <a:endParaRPr lang="en-US" sz="800" dirty="0">
              <a:solidFill>
                <a:srgbClr val="000000"/>
              </a:solidFill>
            </a:endParaRPr>
          </a:p>
          <a:p>
            <a:pPr marL="0" indent="0">
              <a:buNone/>
            </a:pPr>
            <a:r>
              <a:rPr lang="en-US" sz="3000" dirty="0">
                <a:solidFill>
                  <a:srgbClr val="000000"/>
                </a:solidFill>
              </a:rPr>
              <a:t>McKinsey:</a:t>
            </a:r>
          </a:p>
          <a:p>
            <a:pPr marL="0" indent="0">
              <a:buNone/>
            </a:pPr>
            <a:r>
              <a:rPr lang="en-US" sz="1800" i="0" u="sng" strike="noStrike" dirty="0">
                <a:solidFill>
                  <a:srgbClr val="1155CC"/>
                </a:solidFill>
                <a:effectLst/>
                <a:hlinkClick r:id="rId3"/>
              </a:rPr>
              <a:t>https://www.mckinsey.com/featured-insights/mckinsey-explainers/what-is-omnichannel-marketing</a:t>
            </a:r>
            <a:endParaRPr lang="en-US" sz="1800" i="0" u="sng" strike="noStrike" dirty="0">
              <a:solidFill>
                <a:srgbClr val="1155CC"/>
              </a:solidFill>
              <a:effectLst/>
            </a:endParaRPr>
          </a:p>
          <a:p>
            <a:pPr marL="0" indent="0">
              <a:buNone/>
            </a:pPr>
            <a:endParaRPr lang="en-US" sz="800" u="sng" dirty="0">
              <a:solidFill>
                <a:srgbClr val="1155CC"/>
              </a:solidFill>
            </a:endParaRPr>
          </a:p>
          <a:p>
            <a:pPr marL="0" indent="0">
              <a:buNone/>
            </a:pPr>
            <a:r>
              <a:rPr lang="en-US" sz="3000" dirty="0">
                <a:solidFill>
                  <a:srgbClr val="000000"/>
                </a:solidFill>
              </a:rPr>
              <a:t>Edelman:</a:t>
            </a:r>
          </a:p>
          <a:p>
            <a:pPr marL="0" indent="0">
              <a:buNone/>
            </a:pPr>
            <a:r>
              <a:rPr lang="en-US" sz="1800" i="0" u="sng" strike="noStrike" dirty="0">
                <a:solidFill>
                  <a:srgbClr val="1155CC"/>
                </a:solidFill>
                <a:effectLst/>
                <a:hlinkClick r:id="rId4"/>
              </a:rPr>
              <a:t>https://www.edelman.com/expertise/business-marketing/how-b2b-companies-are-adapting-covid</a:t>
            </a:r>
            <a:endParaRPr lang="en-US" sz="1800" i="0" u="sng" strike="noStrike" dirty="0">
              <a:solidFill>
                <a:srgbClr val="1155CC"/>
              </a:solidFill>
              <a:effectLst/>
            </a:endParaRPr>
          </a:p>
          <a:p>
            <a:pPr marL="0" indent="0">
              <a:buNone/>
            </a:pPr>
            <a:endParaRPr lang="en-US" sz="900" dirty="0">
              <a:solidFill>
                <a:srgbClr val="000000"/>
              </a:solidFill>
            </a:endParaRPr>
          </a:p>
          <a:p>
            <a:pPr marL="0" indent="0">
              <a:buNone/>
            </a:pPr>
            <a:r>
              <a:rPr lang="en-US" sz="3000" dirty="0">
                <a:solidFill>
                  <a:srgbClr val="000000"/>
                </a:solidFill>
              </a:rPr>
              <a:t>Insider Intelligence:</a:t>
            </a:r>
          </a:p>
          <a:p>
            <a:pPr marL="0" indent="0">
              <a:buNone/>
            </a:pPr>
            <a:r>
              <a:rPr lang="en-US" sz="1800" i="0" u="sng" strike="noStrike" dirty="0">
                <a:solidFill>
                  <a:srgbClr val="1155CC"/>
                </a:solidFill>
                <a:effectLst/>
                <a:hlinkClick r:id="rId5"/>
              </a:rPr>
              <a:t>https://www.insiderintelligence.com/content/5-predictions-b2b-marketing-2023</a:t>
            </a:r>
            <a:endParaRPr lang="en-US" sz="1800" i="0" u="sng" strike="noStrike" dirty="0">
              <a:solidFill>
                <a:srgbClr val="1155CC"/>
              </a:solidFill>
              <a:effectLst/>
            </a:endParaRPr>
          </a:p>
          <a:p>
            <a:pPr marL="0" indent="0">
              <a:buNone/>
            </a:pPr>
            <a:endParaRPr lang="en-US" sz="900" i="0" u="sng" strike="noStrike" dirty="0">
              <a:solidFill>
                <a:srgbClr val="1155CC"/>
              </a:solidFill>
              <a:effectLst/>
            </a:endParaRPr>
          </a:p>
          <a:p>
            <a:pPr marL="0" indent="0">
              <a:buNone/>
            </a:pPr>
            <a:r>
              <a:rPr lang="en-US" sz="3000" dirty="0" err="1">
                <a:solidFill>
                  <a:srgbClr val="000000"/>
                </a:solidFill>
              </a:rPr>
              <a:t>TrustRadius</a:t>
            </a:r>
            <a:r>
              <a:rPr lang="en-US" sz="3000" dirty="0">
                <a:solidFill>
                  <a:srgbClr val="000000"/>
                </a:solidFill>
              </a:rPr>
              <a:t>:</a:t>
            </a:r>
          </a:p>
          <a:p>
            <a:pPr marL="0" indent="0">
              <a:buNone/>
            </a:pPr>
            <a:r>
              <a:rPr lang="en-US" sz="2000" b="0" i="0" dirty="0">
                <a:solidFill>
                  <a:srgbClr val="000000"/>
                </a:solidFill>
                <a:effectLst/>
                <a:hlinkClick r:id="rId6"/>
              </a:rPr>
              <a:t>https://www.trustradius.com/vendor-blog/2022-b2b-buying-disconnect-the-age-of-the-self-serve-buyer</a:t>
            </a:r>
            <a:endParaRPr lang="en-US" sz="2000"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273477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19539" y="1496291"/>
            <a:ext cx="10515600" cy="4966983"/>
          </a:xfrm>
        </p:spPr>
        <p:txBody>
          <a:bodyPr>
            <a:normAutofit fontScale="77500" lnSpcReduction="20000"/>
          </a:bodyPr>
          <a:lstStyle/>
          <a:p>
            <a:pPr marL="0" indent="0">
              <a:buNone/>
            </a:pPr>
            <a:r>
              <a:rPr lang="en-US" sz="3600" dirty="0"/>
              <a:t>McKinsey:</a:t>
            </a:r>
          </a:p>
          <a:p>
            <a:pPr marL="0" indent="0">
              <a:buNone/>
            </a:pPr>
            <a:r>
              <a:rPr lang="en-US" sz="1800" b="0" i="0" dirty="0">
                <a:solidFill>
                  <a:srgbClr val="000000"/>
                </a:solidFill>
                <a:effectLst/>
                <a:hlinkClick r:id="rId2"/>
              </a:rPr>
              <a:t>https://www.mckinsey.com/capabilities/growth-marketing-and-sales/our-insights/how-b2b-sales-have-changed-during-covid-19</a:t>
            </a:r>
            <a:endParaRPr lang="en-US" dirty="0">
              <a:solidFill>
                <a:srgbClr val="000000"/>
              </a:solidFill>
            </a:endParaRPr>
          </a:p>
          <a:p>
            <a:pPr marL="0" indent="0">
              <a:buNone/>
            </a:pPr>
            <a:endParaRPr lang="en-US" sz="900" dirty="0">
              <a:solidFill>
                <a:srgbClr val="000000"/>
              </a:solidFill>
            </a:endParaRPr>
          </a:p>
          <a:p>
            <a:pPr marL="0" indent="0">
              <a:buNone/>
            </a:pPr>
            <a:r>
              <a:rPr lang="en-US" sz="3600" dirty="0">
                <a:solidFill>
                  <a:srgbClr val="000000"/>
                </a:solidFill>
              </a:rPr>
              <a:t>Gartner:</a:t>
            </a:r>
          </a:p>
          <a:p>
            <a:pPr marL="0" indent="0">
              <a:buNone/>
            </a:pPr>
            <a:r>
              <a:rPr lang="en-US" sz="1800" i="0" u="sng" strike="noStrike" dirty="0">
                <a:solidFill>
                  <a:srgbClr val="1155CC"/>
                </a:solidFill>
                <a:effectLst/>
                <a:hlinkClick r:id="rId3"/>
              </a:rPr>
              <a:t>Gartner Sales Survey Finds 83% of B2B Buyers Prefer Ordering or Paying Through Digital Commerce</a:t>
            </a:r>
            <a:endParaRPr lang="en-US" sz="1800" i="0" u="sng" strike="noStrike" dirty="0">
              <a:solidFill>
                <a:srgbClr val="1155CC"/>
              </a:solidFill>
              <a:effectLst/>
            </a:endParaRPr>
          </a:p>
          <a:p>
            <a:pPr marL="0" indent="0">
              <a:buNone/>
            </a:pPr>
            <a:endParaRPr lang="en-US" sz="900" u="sng" dirty="0">
              <a:solidFill>
                <a:srgbClr val="1155CC"/>
              </a:solidFill>
            </a:endParaRPr>
          </a:p>
          <a:p>
            <a:pPr marL="0" indent="0">
              <a:buNone/>
            </a:pPr>
            <a:r>
              <a:rPr lang="en-US" sz="3600" dirty="0">
                <a:solidFill>
                  <a:srgbClr val="000000"/>
                </a:solidFill>
              </a:rPr>
              <a:t>Moengage:</a:t>
            </a:r>
          </a:p>
          <a:p>
            <a:pPr marL="0" indent="0">
              <a:buNone/>
            </a:pPr>
            <a:r>
              <a:rPr lang="en-US" sz="2000" dirty="0">
                <a:hlinkClick r:id="rId4"/>
              </a:rPr>
              <a:t>https://www.moengage.com/learn/creating-a-omnichannel-strategy/</a:t>
            </a:r>
            <a:endParaRPr lang="en-US" sz="2000" dirty="0"/>
          </a:p>
          <a:p>
            <a:pPr marL="0" indent="0">
              <a:buNone/>
            </a:pPr>
            <a:endParaRPr lang="en-US" sz="900" dirty="0"/>
          </a:p>
          <a:p>
            <a:pPr marL="0" indent="0">
              <a:buNone/>
            </a:pPr>
            <a:r>
              <a:rPr lang="en-US" sz="3600" dirty="0"/>
              <a:t>2022 Distribution Strategy Report</a:t>
            </a:r>
          </a:p>
          <a:p>
            <a:pPr marL="0" indent="0">
              <a:buNone/>
            </a:pPr>
            <a:r>
              <a:rPr lang="en-US" sz="1800" u="sng" dirty="0">
                <a:solidFill>
                  <a:srgbClr val="0000FF"/>
                </a:solidFill>
                <a:effectLst/>
                <a:ea typeface="Calibri" panose="020F0502020204030204" pitchFamily="34" charset="0"/>
                <a:hlinkClick r:id="rId5"/>
              </a:rPr>
              <a:t>https://Pages.DistributionStrategy.com/acton/media/6612/report-the-state-of-distributor-customer-experience-what-customers-want</a:t>
            </a:r>
            <a:endParaRPr lang="en-US" sz="1800" u="sng" dirty="0">
              <a:solidFill>
                <a:srgbClr val="0000FF"/>
              </a:solidFill>
              <a:effectLst/>
              <a:ea typeface="Calibri" panose="020F0502020204030204" pitchFamily="34" charset="0"/>
            </a:endParaRPr>
          </a:p>
          <a:p>
            <a:pPr marL="0" indent="0">
              <a:buNone/>
            </a:pPr>
            <a:endParaRPr lang="en-US" sz="1000" dirty="0">
              <a:effectLst/>
              <a:ea typeface="Calibri" panose="020F0502020204030204" pitchFamily="34" charset="0"/>
            </a:endParaRPr>
          </a:p>
          <a:p>
            <a:pPr marL="0" indent="0">
              <a:buNone/>
            </a:pPr>
            <a:r>
              <a:rPr lang="en-US" sz="3600" dirty="0" err="1"/>
              <a:t>KornFerry</a:t>
            </a:r>
            <a:r>
              <a:rPr lang="en-US" sz="3600" dirty="0"/>
              <a:t>:</a:t>
            </a:r>
          </a:p>
          <a:p>
            <a:pPr marL="0" indent="0">
              <a:spcAft>
                <a:spcPts val="0"/>
              </a:spcAft>
              <a:buNone/>
            </a:pPr>
            <a:r>
              <a:rPr lang="en-US" sz="1800" u="sng" dirty="0">
                <a:solidFill>
                  <a:srgbClr val="0000FF"/>
                </a:solidFill>
                <a:hlinkClick r:id="rId6">
                  <a:extLst>
                    <a:ext uri="{A12FA001-AC4F-418D-AE19-62706E023703}">
                      <ahyp:hlinkClr xmlns:ahyp="http://schemas.microsoft.com/office/drawing/2018/hyperlinkcolor" val="tx"/>
                    </a:ext>
                  </a:extLst>
                </a:hlinkClick>
              </a:rPr>
              <a:t>https://www.kornferry.com/content/dam/kornferry-v2/featured-topics/pdf/2021-Buyer-Preferences-Study.pdf</a:t>
            </a:r>
            <a:endParaRPr lang="en-US" sz="1800" u="sng" dirty="0">
              <a:solidFill>
                <a:srgbClr val="0000FF"/>
              </a:solidFill>
            </a:endParaRPr>
          </a:p>
          <a:p>
            <a:pPr marL="0" indent="0">
              <a:buNone/>
            </a:pPr>
            <a:br>
              <a:rPr lang="en-US" dirty="0"/>
            </a:br>
            <a:endParaRPr lang="en-US" dirty="0"/>
          </a:p>
          <a:p>
            <a:pPr marL="0" indent="0">
              <a:buNone/>
            </a:pPr>
            <a:endParaRPr lang="en-US" dirty="0"/>
          </a:p>
        </p:txBody>
      </p:sp>
    </p:spTree>
    <p:extLst>
      <p:ext uri="{BB962C8B-B14F-4D97-AF65-F5344CB8AC3E}">
        <p14:creationId xmlns:p14="http://schemas.microsoft.com/office/powerpoint/2010/main" val="3405761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89113" y="1473159"/>
            <a:ext cx="10515600" cy="4950358"/>
          </a:xfrm>
        </p:spPr>
        <p:txBody>
          <a:bodyPr>
            <a:normAutofit/>
          </a:bodyPr>
          <a:lstStyle/>
          <a:p>
            <a:pPr marL="0" indent="0">
              <a:buNone/>
            </a:pPr>
            <a:r>
              <a:rPr lang="en-US" dirty="0"/>
              <a:t>Forbes:</a:t>
            </a:r>
          </a:p>
          <a:p>
            <a:pPr marL="0" indent="0">
              <a:buNone/>
            </a:pPr>
            <a:r>
              <a:rPr lang="en-US" sz="1800" u="sng" dirty="0">
                <a:solidFill>
                  <a:srgbClr val="1155CC"/>
                </a:solidFill>
                <a:hlinkClick r:id="rId2">
                  <a:extLst>
                    <a:ext uri="{A12FA001-AC4F-418D-AE19-62706E023703}">
                      <ahyp:hlinkClr xmlns:ahyp="http://schemas.microsoft.com/office/drawing/2018/hyperlinkcolor" val="tx"/>
                    </a:ext>
                  </a:extLst>
                </a:hlinkClick>
              </a:rPr>
              <a:t>https://www.forbes.com/sites/forbesbusinesscouncil/2022/02/22/how-to-implement-omnichannel-sales-successfully-four-pitfalls-to-avoid/?sh=514be95a74e9</a:t>
            </a:r>
            <a:endParaRPr lang="en-US" sz="1800" u="sng" dirty="0">
              <a:solidFill>
                <a:srgbClr val="1155CC"/>
              </a:solidFill>
            </a:endParaRPr>
          </a:p>
          <a:p>
            <a:pPr marL="0" indent="0">
              <a:buNone/>
            </a:pPr>
            <a:endParaRPr lang="en-US" sz="800" u="sng" dirty="0">
              <a:solidFill>
                <a:srgbClr val="1155CC"/>
              </a:solidFill>
            </a:endParaRPr>
          </a:p>
          <a:p>
            <a:pPr marL="0" indent="0">
              <a:buNone/>
            </a:pPr>
            <a:r>
              <a:rPr lang="en-US" dirty="0"/>
              <a:t>Harvard Business Review:</a:t>
            </a:r>
          </a:p>
          <a:p>
            <a:pPr marL="0" indent="0">
              <a:buNone/>
            </a:pPr>
            <a:r>
              <a:rPr lang="en-US" sz="1800" u="sng" dirty="0">
                <a:solidFill>
                  <a:srgbClr val="1155CC"/>
                </a:solidFill>
                <a:hlinkClick r:id="rId3">
                  <a:extLst>
                    <a:ext uri="{A12FA001-AC4F-418D-AE19-62706E023703}">
                      <ahyp:hlinkClr xmlns:ahyp="http://schemas.microsoft.com/office/drawing/2018/hyperlinkcolor" val="tx"/>
                    </a:ext>
                  </a:extLst>
                </a:hlinkClick>
              </a:rPr>
              <a:t>https://hbr.org/2022/01/how-b2b-businesses-can-get-omnichannel-sales-right</a:t>
            </a:r>
            <a:endParaRPr lang="en-US" sz="1800" u="sng" dirty="0">
              <a:solidFill>
                <a:srgbClr val="1155CC"/>
              </a:solidFill>
            </a:endParaRPr>
          </a:p>
        </p:txBody>
      </p:sp>
    </p:spTree>
    <p:extLst>
      <p:ext uri="{BB962C8B-B14F-4D97-AF65-F5344CB8AC3E}">
        <p14:creationId xmlns:p14="http://schemas.microsoft.com/office/powerpoint/2010/main" val="830303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602</Words>
  <Application>Microsoft Office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Omnichannel  Sales Defined</vt:lpstr>
      <vt:lpstr>Panelists - Ian Heller, Founder &amp; Chief Strategy Officer, Distribution Strategy Management  - Jon-Michael Raymond, Senior Vice President, Global Sales &amp; Marketing   - Renee Ricciotti, National Safety &amp; Industrial Channel Director, 3M  </vt:lpstr>
      <vt:lpstr>Omnichannel Sales Defined</vt:lpstr>
      <vt:lpstr> Omnichannel Benefits</vt:lpstr>
      <vt:lpstr>Insights    </vt:lpstr>
      <vt:lpstr>Insights    </vt:lpstr>
      <vt:lpstr>Sources</vt:lpstr>
      <vt:lpstr>Sources</vt:lpstr>
      <vt:lpstr>Sources</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Bertino</dc:creator>
  <cp:lastModifiedBy>Kristin Kraai-Keely</cp:lastModifiedBy>
  <cp:revision>11</cp:revision>
  <dcterms:created xsi:type="dcterms:W3CDTF">2023-05-24T13:25:52Z</dcterms:created>
  <dcterms:modified xsi:type="dcterms:W3CDTF">2023-07-06T20:45:53Z</dcterms:modified>
</cp:coreProperties>
</file>