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64" r:id="rId5"/>
    <p:sldId id="271" r:id="rId6"/>
    <p:sldId id="259" r:id="rId7"/>
    <p:sldId id="269" r:id="rId8"/>
    <p:sldId id="268" r:id="rId9"/>
    <p:sldId id="260"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0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A picture containing text, screenshot, graphics, graphic design&#10;&#10;Description automatically generated">
            <a:extLst>
              <a:ext uri="{FF2B5EF4-FFF2-40B4-BE49-F238E27FC236}">
                <a16:creationId xmlns:a16="http://schemas.microsoft.com/office/drawing/2014/main" id="{E48D1604-18CE-7431-862C-A53AEBF069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B6FD7FC-233D-842D-09CD-050221FD3C6F}"/>
              </a:ext>
            </a:extLst>
          </p:cNvPr>
          <p:cNvSpPr>
            <a:spLocks noGrp="1"/>
          </p:cNvSpPr>
          <p:nvPr>
            <p:ph type="ctrTitle"/>
          </p:nvPr>
        </p:nvSpPr>
        <p:spPr>
          <a:xfrm>
            <a:off x="1524000" y="1122363"/>
            <a:ext cx="9144000" cy="2387600"/>
          </a:xfrm>
        </p:spPr>
        <p:txBody>
          <a:bodyPr anchor="b"/>
          <a:lstStyle>
            <a:lvl1pPr algn="ctr">
              <a:defRPr sz="6000" b="1">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49C03994-E30C-A5E3-D2B9-B0B8B439927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4059313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6" name="Picture 5" descr="A picture containing graphics, screenshot, graphic design, text&#10;&#10;Description automatically generated">
            <a:extLst>
              <a:ext uri="{FF2B5EF4-FFF2-40B4-BE49-F238E27FC236}">
                <a16:creationId xmlns:a16="http://schemas.microsoft.com/office/drawing/2014/main" id="{27F4F1D9-741C-4C63-F4EA-21DDA6AF7E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68A81D5-4118-E0F7-5116-5F7AD981DA28}"/>
              </a:ext>
            </a:extLst>
          </p:cNvPr>
          <p:cNvSpPr>
            <a:spLocks noGrp="1"/>
          </p:cNvSpPr>
          <p:nvPr>
            <p:ph type="title"/>
          </p:nvPr>
        </p:nvSpPr>
        <p:spPr>
          <a:xfrm>
            <a:off x="171450" y="1709738"/>
            <a:ext cx="6302829" cy="2852737"/>
          </a:xfrm>
        </p:spPr>
        <p:txBody>
          <a:bodyPr anchor="b"/>
          <a:lstStyle>
            <a:lvl1pPr>
              <a:defRPr sz="6000">
                <a:solidFill>
                  <a:srgbClr val="023047"/>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1144C8E-7053-325E-6CE3-83C27EA1B731}"/>
              </a:ext>
            </a:extLst>
          </p:cNvPr>
          <p:cNvSpPr>
            <a:spLocks noGrp="1"/>
          </p:cNvSpPr>
          <p:nvPr>
            <p:ph type="body" idx="1"/>
          </p:nvPr>
        </p:nvSpPr>
        <p:spPr>
          <a:xfrm>
            <a:off x="171450" y="4589463"/>
            <a:ext cx="551089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71660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5" name="Picture 4" descr="A picture containing text, screenshot, flag, logo&#10;&#10;Description automatically generated">
            <a:extLst>
              <a:ext uri="{FF2B5EF4-FFF2-40B4-BE49-F238E27FC236}">
                <a16:creationId xmlns:a16="http://schemas.microsoft.com/office/drawing/2014/main" id="{06063E28-175C-80EA-99AF-94B9DB2F57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68A81D5-4118-E0F7-5116-5F7AD981DA28}"/>
              </a:ext>
            </a:extLst>
          </p:cNvPr>
          <p:cNvSpPr>
            <a:spLocks noGrp="1"/>
          </p:cNvSpPr>
          <p:nvPr>
            <p:ph type="title"/>
          </p:nvPr>
        </p:nvSpPr>
        <p:spPr>
          <a:xfrm>
            <a:off x="4629150" y="1709738"/>
            <a:ext cx="6718300" cy="2852737"/>
          </a:xfrm>
        </p:spPr>
        <p:txBody>
          <a:bodyPr anchor="b"/>
          <a:lstStyle>
            <a:lvl1pPr>
              <a:defRPr sz="6000">
                <a:solidFill>
                  <a:srgbClr val="023047"/>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1144C8E-7053-325E-6CE3-83C27EA1B731}"/>
              </a:ext>
            </a:extLst>
          </p:cNvPr>
          <p:cNvSpPr>
            <a:spLocks noGrp="1"/>
          </p:cNvSpPr>
          <p:nvPr>
            <p:ph type="body" idx="1"/>
          </p:nvPr>
        </p:nvSpPr>
        <p:spPr>
          <a:xfrm>
            <a:off x="4629148" y="4589463"/>
            <a:ext cx="67183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700293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descr="A picture containing screenshot, text, design&#10;&#10;Description automatically generated">
            <a:extLst>
              <a:ext uri="{FF2B5EF4-FFF2-40B4-BE49-F238E27FC236}">
                <a16:creationId xmlns:a16="http://schemas.microsoft.com/office/drawing/2014/main" id="{A18B95AD-C0BB-BC1B-CE39-09139659A6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5A66FA2-059B-0B00-0671-AC384E8EFA48}"/>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C08110B-D018-50D9-B767-5CA7FDF7FF5C}"/>
              </a:ext>
            </a:extLst>
          </p:cNvPr>
          <p:cNvSpPr>
            <a:spLocks noGrp="1"/>
          </p:cNvSpPr>
          <p:nvPr>
            <p:ph idx="1"/>
          </p:nvPr>
        </p:nvSpPr>
        <p:spPr>
          <a:xfrm>
            <a:off x="838200" y="1551214"/>
            <a:ext cx="10515600" cy="5110843"/>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9929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6" name="Picture 5" descr="A picture containing screenshot, symbol, text, design&#10;&#10;Description automatically generated">
            <a:extLst>
              <a:ext uri="{FF2B5EF4-FFF2-40B4-BE49-F238E27FC236}">
                <a16:creationId xmlns:a16="http://schemas.microsoft.com/office/drawing/2014/main" id="{F7BB7ED7-56AA-C0A1-FAE9-475FC9BCE5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5A66FA2-059B-0B00-0671-AC384E8EFA48}"/>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C08110B-D018-50D9-B767-5CA7FDF7FF5C}"/>
              </a:ext>
            </a:extLst>
          </p:cNvPr>
          <p:cNvSpPr>
            <a:spLocks noGrp="1"/>
          </p:cNvSpPr>
          <p:nvPr>
            <p:ph idx="1"/>
          </p:nvPr>
        </p:nvSpPr>
        <p:spPr>
          <a:xfrm>
            <a:off x="838200" y="1551214"/>
            <a:ext cx="10515600" cy="5110843"/>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58684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4" descr="A picture containing screenshot, text, design&#10;&#10;Description automatically generated">
            <a:extLst>
              <a:ext uri="{FF2B5EF4-FFF2-40B4-BE49-F238E27FC236}">
                <a16:creationId xmlns:a16="http://schemas.microsoft.com/office/drawing/2014/main" id="{994FC423-6AE6-8D12-9C70-58D71CC1E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C57E463-DC00-42D0-485F-C840D2E9D1B3}"/>
              </a:ext>
            </a:extLst>
          </p:cNvPr>
          <p:cNvSpPr>
            <a:spLocks noGrp="1"/>
          </p:cNvSpPr>
          <p:nvPr>
            <p:ph sz="half" idx="1"/>
          </p:nvPr>
        </p:nvSpPr>
        <p:spPr>
          <a:xfrm>
            <a:off x="838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8958B29-B6A2-2AC3-B418-439A42CA607E}"/>
              </a:ext>
            </a:extLst>
          </p:cNvPr>
          <p:cNvSpPr>
            <a:spLocks noGrp="1"/>
          </p:cNvSpPr>
          <p:nvPr>
            <p:ph sz="half" idx="2"/>
          </p:nvPr>
        </p:nvSpPr>
        <p:spPr>
          <a:xfrm>
            <a:off x="6172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a:extLst>
              <a:ext uri="{FF2B5EF4-FFF2-40B4-BE49-F238E27FC236}">
                <a16:creationId xmlns:a16="http://schemas.microsoft.com/office/drawing/2014/main" id="{CEC306C9-5099-258B-EF75-77209FDBABE6}"/>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29703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6" name="Picture 5" descr="A picture containing screenshot, symbol, text, design&#10;&#10;Description automatically generated">
            <a:extLst>
              <a:ext uri="{FF2B5EF4-FFF2-40B4-BE49-F238E27FC236}">
                <a16:creationId xmlns:a16="http://schemas.microsoft.com/office/drawing/2014/main" id="{ED08A6AA-1BAC-2B06-E19D-2341010894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C57E463-DC00-42D0-485F-C840D2E9D1B3}"/>
              </a:ext>
            </a:extLst>
          </p:cNvPr>
          <p:cNvSpPr>
            <a:spLocks noGrp="1"/>
          </p:cNvSpPr>
          <p:nvPr>
            <p:ph sz="half" idx="1"/>
          </p:nvPr>
        </p:nvSpPr>
        <p:spPr>
          <a:xfrm>
            <a:off x="838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8958B29-B6A2-2AC3-B418-439A42CA607E}"/>
              </a:ext>
            </a:extLst>
          </p:cNvPr>
          <p:cNvSpPr>
            <a:spLocks noGrp="1"/>
          </p:cNvSpPr>
          <p:nvPr>
            <p:ph sz="half" idx="2"/>
          </p:nvPr>
        </p:nvSpPr>
        <p:spPr>
          <a:xfrm>
            <a:off x="6172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a:extLst>
              <a:ext uri="{FF2B5EF4-FFF2-40B4-BE49-F238E27FC236}">
                <a16:creationId xmlns:a16="http://schemas.microsoft.com/office/drawing/2014/main" id="{CEC306C9-5099-258B-EF75-77209FDBABE6}"/>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28334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A white rectangle with blue and orange rectangles&#10;&#10;Description automatically generated with low confidence">
            <a:extLst>
              <a:ext uri="{FF2B5EF4-FFF2-40B4-BE49-F238E27FC236}">
                <a16:creationId xmlns:a16="http://schemas.microsoft.com/office/drawing/2014/main" id="{BDCDB632-EAB9-AB6F-2009-02F2EE8A2A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51226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59797D-6BF3-8B3E-1957-5A69DED3D3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C3322-5102-C823-74E5-FFF979CCDD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E98B3-11BA-475C-312D-BFDFF54825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484AE-5343-43A7-B09B-E1E84856AB53}" type="datetimeFigureOut">
              <a:rPr lang="en-US" smtClean="0"/>
              <a:t>8/14/2023</a:t>
            </a:fld>
            <a:endParaRPr lang="en-US"/>
          </a:p>
        </p:txBody>
      </p:sp>
      <p:sp>
        <p:nvSpPr>
          <p:cNvPr id="5" name="Footer Placeholder 4">
            <a:extLst>
              <a:ext uri="{FF2B5EF4-FFF2-40B4-BE49-F238E27FC236}">
                <a16:creationId xmlns:a16="http://schemas.microsoft.com/office/drawing/2014/main" id="{AE27CACF-9274-9772-050F-9DAD799C04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E79ECB-79C9-CBED-02BD-FC8BC01E1B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36D1E-78BB-4065-857C-AB6B5FD6CAB4}" type="slidenum">
              <a:rPr lang="en-US" smtClean="0"/>
              <a:t>‹#›</a:t>
            </a:fld>
            <a:endParaRPr lang="en-US"/>
          </a:p>
        </p:txBody>
      </p:sp>
    </p:spTree>
    <p:extLst>
      <p:ext uri="{BB962C8B-B14F-4D97-AF65-F5344CB8AC3E}">
        <p14:creationId xmlns:p14="http://schemas.microsoft.com/office/powerpoint/2010/main" val="3615320557"/>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50" r:id="rId4"/>
    <p:sldLayoutId id="2147483661" r:id="rId5"/>
    <p:sldLayoutId id="2147483652" r:id="rId6"/>
    <p:sldLayoutId id="2147483663" r:id="rId7"/>
    <p:sldLayoutId id="2147483655"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workstream.us/blog/how-to-understand-employee-turnover-costs" TargetMode="External"/><Relationship Id="rId7" Type="http://schemas.openxmlformats.org/officeDocument/2006/relationships/hyperlink" Target="https://hbr.org/2022/01/how-b2b-businesses-can-get-omnichannel-sales-right" TargetMode="External"/><Relationship Id="rId2" Type="http://schemas.openxmlformats.org/officeDocument/2006/relationships/hyperlink" Target="https://warrenaverett.com/insights/ideas-for-employee-retention-in-manufacturing-industry/" TargetMode="External"/><Relationship Id="rId1" Type="http://schemas.openxmlformats.org/officeDocument/2006/relationships/slideLayout" Target="../slideLayouts/slideLayout5.xml"/><Relationship Id="rId6" Type="http://schemas.openxmlformats.org/officeDocument/2006/relationships/hyperlink" Target="https://www.forbes.com/sites/forbesbusinesscouncil/2022/02/22/how-to-implement-omnichannel-sales-successfully-four-pitfalls-to-avoid/?sh=514be95a74e9" TargetMode="External"/><Relationship Id="rId5" Type="http://schemas.openxmlformats.org/officeDocument/2006/relationships/hyperlink" Target="https://warrenaverett.com/insights/recruiting-manufacturing-employees/" TargetMode="External"/><Relationship Id="rId4" Type="http://schemas.openxmlformats.org/officeDocument/2006/relationships/hyperlink" Target="https://www.inddist.com/workforce-development/blog/21577430/3-keys-to-attracting-next-generation-distribution-talen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mckinsey.com/featured-insights/mckinsey-explainers/what-is-omnichannel-marketing" TargetMode="External"/><Relationship Id="rId2" Type="http://schemas.openxmlformats.org/officeDocument/2006/relationships/hyperlink" Target="https://www.mckinsey.com/capabilities/growth-marketing-and-sales/our-insights/b2b-sales-omnichannel-everywhere-every-time" TargetMode="External"/><Relationship Id="rId1" Type="http://schemas.openxmlformats.org/officeDocument/2006/relationships/slideLayout" Target="../slideLayouts/slideLayout5.xml"/><Relationship Id="rId6" Type="http://schemas.openxmlformats.org/officeDocument/2006/relationships/hyperlink" Target="https://www.trustradius.com/vendor-blog/2022-b2b-buying-disconnect-the-age-of-the-self-serve-buyer" TargetMode="External"/><Relationship Id="rId5" Type="http://schemas.openxmlformats.org/officeDocument/2006/relationships/hyperlink" Target="https://www.insiderintelligence.com/content/5-predictions-b2b-marketing-2023" TargetMode="External"/><Relationship Id="rId4" Type="http://schemas.openxmlformats.org/officeDocument/2006/relationships/hyperlink" Target="https://www.edelman.com/expertise/business-marketing/how-b2b-companies-are-adapting-covi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gartner.com/en/newsroom/press-releases/2022-06-22-gartner-sales-survey-finbds-b2b-buyers-prefer-ordering-paying-through--digital-commerce" TargetMode="External"/><Relationship Id="rId2" Type="http://schemas.openxmlformats.org/officeDocument/2006/relationships/hyperlink" Target="https://www.mckinsey.com/capabilities/growth-marketing-and-sales/our-insights/how-b2b-sales-have-changed-during-covid-19" TargetMode="External"/><Relationship Id="rId1" Type="http://schemas.openxmlformats.org/officeDocument/2006/relationships/slideLayout" Target="../slideLayouts/slideLayout5.xml"/><Relationship Id="rId6" Type="http://schemas.openxmlformats.org/officeDocument/2006/relationships/hyperlink" Target="https://www.kornferry.com/content/dam/kornferry-v2/featured-topics/pdf/2021-Buyer-Preferences-Study.pdf" TargetMode="External"/><Relationship Id="rId5" Type="http://schemas.openxmlformats.org/officeDocument/2006/relationships/hyperlink" Target="https://pages.distributionstrategy.com/acton/media/6612/report-the-state-of-distributor-customer-experience-what-customers-want" TargetMode="External"/><Relationship Id="rId4" Type="http://schemas.openxmlformats.org/officeDocument/2006/relationships/hyperlink" Target="https://www.moengage.com/learn/creating-a-omnichannel-strateg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2D426-195D-D9A5-048C-A90662B044DC}"/>
              </a:ext>
            </a:extLst>
          </p:cNvPr>
          <p:cNvSpPr>
            <a:spLocks noGrp="1"/>
          </p:cNvSpPr>
          <p:nvPr>
            <p:ph type="ctrTitle"/>
          </p:nvPr>
        </p:nvSpPr>
        <p:spPr>
          <a:xfrm>
            <a:off x="1524000" y="1600200"/>
            <a:ext cx="9144000" cy="2387600"/>
          </a:xfrm>
        </p:spPr>
        <p:txBody>
          <a:bodyPr>
            <a:normAutofit fontScale="90000"/>
          </a:bodyPr>
          <a:lstStyle/>
          <a:p>
            <a:r>
              <a:rPr lang="en-US" dirty="0"/>
              <a:t>Applying Omnichannel Strategies to Employee Retention</a:t>
            </a:r>
          </a:p>
        </p:txBody>
      </p:sp>
    </p:spTree>
    <p:extLst>
      <p:ext uri="{BB962C8B-B14F-4D97-AF65-F5344CB8AC3E}">
        <p14:creationId xmlns:p14="http://schemas.microsoft.com/office/powerpoint/2010/main" val="412061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A2E4A63-3835-E93B-BF8C-DC7BA8FD0011}"/>
              </a:ext>
            </a:extLst>
          </p:cNvPr>
          <p:cNvSpPr>
            <a:spLocks noGrp="1"/>
          </p:cNvSpPr>
          <p:nvPr>
            <p:ph type="ctrTitle"/>
          </p:nvPr>
        </p:nvSpPr>
        <p:spPr>
          <a:xfrm>
            <a:off x="0" y="2235200"/>
            <a:ext cx="12192000" cy="2387600"/>
          </a:xfrm>
        </p:spPr>
        <p:txBody>
          <a:bodyPr>
            <a:normAutofit/>
          </a:bodyPr>
          <a:lstStyle/>
          <a:p>
            <a:r>
              <a:rPr lang="en-US" sz="3600" dirty="0"/>
              <a:t>Thank You for Attending!</a:t>
            </a:r>
          </a:p>
        </p:txBody>
      </p:sp>
      <p:sp>
        <p:nvSpPr>
          <p:cNvPr id="2" name="Title 1">
            <a:extLst>
              <a:ext uri="{FF2B5EF4-FFF2-40B4-BE49-F238E27FC236}">
                <a16:creationId xmlns:a16="http://schemas.microsoft.com/office/drawing/2014/main" id="{C22932CC-1144-F5B0-8A88-4934D6148EE2}"/>
              </a:ext>
            </a:extLst>
          </p:cNvPr>
          <p:cNvSpPr txBox="1">
            <a:spLocks/>
          </p:cNvSpPr>
          <p:nvPr/>
        </p:nvSpPr>
        <p:spPr>
          <a:xfrm>
            <a:off x="0" y="1600200"/>
            <a:ext cx="12192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b="1" kern="1200">
                <a:solidFill>
                  <a:schemeClr val="bg1"/>
                </a:solidFill>
                <a:latin typeface="+mj-lt"/>
                <a:ea typeface="+mj-ea"/>
                <a:cs typeface="+mj-cs"/>
              </a:defRPr>
            </a:lvl1pPr>
          </a:lstStyle>
          <a:p>
            <a:r>
              <a:rPr lang="en-US" dirty="0"/>
              <a:t>Applying Omnichannel Strategies to Employee Retention</a:t>
            </a:r>
          </a:p>
        </p:txBody>
      </p:sp>
    </p:spTree>
    <p:extLst>
      <p:ext uri="{BB962C8B-B14F-4D97-AF65-F5344CB8AC3E}">
        <p14:creationId xmlns:p14="http://schemas.microsoft.com/office/powerpoint/2010/main" val="1201429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0BB-F89A-B1DE-C81C-F4124A029018}"/>
              </a:ext>
            </a:extLst>
          </p:cNvPr>
          <p:cNvSpPr>
            <a:spLocks noGrp="1"/>
          </p:cNvSpPr>
          <p:nvPr>
            <p:ph type="title"/>
          </p:nvPr>
        </p:nvSpPr>
        <p:spPr>
          <a:xfrm>
            <a:off x="96379" y="1203386"/>
            <a:ext cx="7218821" cy="2852737"/>
          </a:xfrm>
        </p:spPr>
        <p:txBody>
          <a:bodyPr>
            <a:normAutofit/>
          </a:bodyPr>
          <a:lstStyle/>
          <a:p>
            <a:r>
              <a:rPr lang="en-US" dirty="0"/>
              <a:t>Panelists</a:t>
            </a:r>
            <a:br>
              <a:rPr lang="en-US" sz="2000" dirty="0"/>
            </a:br>
            <a:r>
              <a:rPr lang="en-US" sz="2000" dirty="0"/>
              <a:t>- Tony Myers, VP, Human Resources, US TOOL GROUP</a:t>
            </a:r>
            <a:br>
              <a:rPr lang="en-US" sz="2000" dirty="0"/>
            </a:br>
            <a:br>
              <a:rPr lang="en-US" sz="2000" dirty="0"/>
            </a:br>
            <a:r>
              <a:rPr lang="en-US" sz="2000" dirty="0"/>
              <a:t>- Patty Mattesi, Senior HR Business Partner, Kennametal</a:t>
            </a:r>
            <a:br>
              <a:rPr lang="en-US" sz="2000" dirty="0"/>
            </a:br>
            <a:br>
              <a:rPr lang="en-US" sz="2000" dirty="0"/>
            </a:br>
            <a:r>
              <a:rPr lang="en-US" sz="2000" dirty="0"/>
              <a:t>- Dr. Bharani Nagarathnam, Associate Professor &amp; Associate Director of Graduate Program, Texas A &amp; M University </a:t>
            </a:r>
            <a:br>
              <a:rPr lang="en-US" sz="2000" dirty="0"/>
            </a:br>
            <a:endParaRPr lang="en-US" sz="2000" dirty="0"/>
          </a:p>
        </p:txBody>
      </p:sp>
    </p:spTree>
    <p:extLst>
      <p:ext uri="{BB962C8B-B14F-4D97-AF65-F5344CB8AC3E}">
        <p14:creationId xmlns:p14="http://schemas.microsoft.com/office/powerpoint/2010/main" val="2846607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2B250-C76D-0DBD-7987-9DA0B65FC189}"/>
              </a:ext>
            </a:extLst>
          </p:cNvPr>
          <p:cNvSpPr>
            <a:spLocks noGrp="1"/>
          </p:cNvSpPr>
          <p:nvPr>
            <p:ph type="title"/>
          </p:nvPr>
        </p:nvSpPr>
        <p:spPr/>
        <p:txBody>
          <a:bodyPr/>
          <a:lstStyle/>
          <a:p>
            <a:r>
              <a:rPr lang="en-US" dirty="0"/>
              <a:t>Omnichannel Marketing Defined</a:t>
            </a:r>
          </a:p>
        </p:txBody>
      </p:sp>
      <p:sp>
        <p:nvSpPr>
          <p:cNvPr id="3" name="Text Placeholder 2">
            <a:extLst>
              <a:ext uri="{FF2B5EF4-FFF2-40B4-BE49-F238E27FC236}">
                <a16:creationId xmlns:a16="http://schemas.microsoft.com/office/drawing/2014/main" id="{F06AEFBA-7E7C-85C5-D09C-2983860B28A5}"/>
              </a:ext>
            </a:extLst>
          </p:cNvPr>
          <p:cNvSpPr>
            <a:spLocks noGrp="1"/>
          </p:cNvSpPr>
          <p:nvPr>
            <p:ph type="body" idx="1"/>
          </p:nvPr>
        </p:nvSpPr>
        <p:spPr>
          <a:xfrm>
            <a:off x="4798114" y="4562475"/>
            <a:ext cx="6718301" cy="1500187"/>
          </a:xfrm>
        </p:spPr>
        <p:txBody>
          <a:bodyPr/>
          <a:lstStyle/>
          <a:p>
            <a:r>
              <a:rPr lang="en-US" dirty="0"/>
              <a:t>Happens when companies provide a set of seamlessly integrated channels, catering to customer preferences, and steering them to effective solutions (McKinsey)</a:t>
            </a:r>
          </a:p>
        </p:txBody>
      </p:sp>
    </p:spTree>
    <p:extLst>
      <p:ext uri="{BB962C8B-B14F-4D97-AF65-F5344CB8AC3E}">
        <p14:creationId xmlns:p14="http://schemas.microsoft.com/office/powerpoint/2010/main" val="925024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0BB-F89A-B1DE-C81C-F4124A029018}"/>
              </a:ext>
            </a:extLst>
          </p:cNvPr>
          <p:cNvSpPr>
            <a:spLocks noGrp="1"/>
          </p:cNvSpPr>
          <p:nvPr>
            <p:ph type="title"/>
          </p:nvPr>
        </p:nvSpPr>
        <p:spPr>
          <a:xfrm>
            <a:off x="174566" y="1709738"/>
            <a:ext cx="6713252" cy="2852737"/>
          </a:xfrm>
        </p:spPr>
        <p:txBody>
          <a:bodyPr>
            <a:normAutofit/>
          </a:bodyPr>
          <a:lstStyle/>
          <a:p>
            <a:br>
              <a:rPr lang="en-US" dirty="0"/>
            </a:br>
            <a:r>
              <a:rPr lang="en-US" dirty="0"/>
              <a:t>Omnichannel Sales Defined</a:t>
            </a:r>
            <a:endParaRPr lang="en-US" sz="2000" dirty="0"/>
          </a:p>
        </p:txBody>
      </p:sp>
      <p:sp>
        <p:nvSpPr>
          <p:cNvPr id="3" name="Text Placeholder 2">
            <a:extLst>
              <a:ext uri="{FF2B5EF4-FFF2-40B4-BE49-F238E27FC236}">
                <a16:creationId xmlns:a16="http://schemas.microsoft.com/office/drawing/2014/main" id="{D2583B95-5692-98CD-0276-3B33D393C82E}"/>
              </a:ext>
            </a:extLst>
          </p:cNvPr>
          <p:cNvSpPr>
            <a:spLocks noGrp="1"/>
          </p:cNvSpPr>
          <p:nvPr>
            <p:ph type="body" idx="1"/>
          </p:nvPr>
        </p:nvSpPr>
        <p:spPr>
          <a:xfrm>
            <a:off x="174566" y="4589463"/>
            <a:ext cx="5272077" cy="2039937"/>
          </a:xfrm>
        </p:spPr>
        <p:txBody>
          <a:bodyPr>
            <a:normAutofit fontScale="92500" lnSpcReduction="10000"/>
          </a:bodyPr>
          <a:lstStyle/>
          <a:p>
            <a:r>
              <a:rPr lang="en-US" dirty="0"/>
              <a:t>An omnichannel approach to sales is effective and value-creating when it delivers a unified voice, brand and messaging across channels.  By integrating channels, including face-to-face, remote and online interactions, an omnichannel experience gives customers a seamless buying experience. (Forbes)</a:t>
            </a:r>
          </a:p>
          <a:p>
            <a:endParaRPr lang="en-US" dirty="0"/>
          </a:p>
        </p:txBody>
      </p:sp>
    </p:spTree>
    <p:extLst>
      <p:ext uri="{BB962C8B-B14F-4D97-AF65-F5344CB8AC3E}">
        <p14:creationId xmlns:p14="http://schemas.microsoft.com/office/powerpoint/2010/main" val="510718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2B250-C76D-0DBD-7987-9DA0B65FC189}"/>
              </a:ext>
            </a:extLst>
          </p:cNvPr>
          <p:cNvSpPr>
            <a:spLocks noGrp="1"/>
          </p:cNvSpPr>
          <p:nvPr>
            <p:ph type="title"/>
          </p:nvPr>
        </p:nvSpPr>
        <p:spPr>
          <a:xfrm>
            <a:off x="4957141" y="1431650"/>
            <a:ext cx="6718300" cy="2852737"/>
          </a:xfrm>
        </p:spPr>
        <p:txBody>
          <a:bodyPr/>
          <a:lstStyle/>
          <a:p>
            <a:r>
              <a:rPr lang="en-US" dirty="0"/>
              <a:t>Omnichannel Benefits</a:t>
            </a:r>
          </a:p>
        </p:txBody>
      </p:sp>
      <p:sp>
        <p:nvSpPr>
          <p:cNvPr id="3" name="Text Placeholder 2">
            <a:extLst>
              <a:ext uri="{FF2B5EF4-FFF2-40B4-BE49-F238E27FC236}">
                <a16:creationId xmlns:a16="http://schemas.microsoft.com/office/drawing/2014/main" id="{F06AEFBA-7E7C-85C5-D09C-2983860B28A5}"/>
              </a:ext>
            </a:extLst>
          </p:cNvPr>
          <p:cNvSpPr>
            <a:spLocks noGrp="1"/>
          </p:cNvSpPr>
          <p:nvPr>
            <p:ph type="body" idx="1"/>
          </p:nvPr>
        </p:nvSpPr>
        <p:spPr>
          <a:xfrm>
            <a:off x="5175801" y="4353754"/>
            <a:ext cx="6718301" cy="1500187"/>
          </a:xfrm>
        </p:spPr>
        <p:txBody>
          <a:bodyPr>
            <a:noAutofit/>
          </a:bodyPr>
          <a:lstStyle/>
          <a:p>
            <a:pPr marL="342900" indent="-342900">
              <a:buFont typeface="Arial" panose="020B0604020202020204" pitchFamily="34" charset="0"/>
              <a:buChar char="•"/>
            </a:pPr>
            <a:r>
              <a:rPr lang="en-US" sz="2000" dirty="0"/>
              <a:t>Improved customer engagement and experience</a:t>
            </a:r>
          </a:p>
          <a:p>
            <a:pPr marL="342900" indent="-342900">
              <a:buFont typeface="Arial" panose="020B0604020202020204" pitchFamily="34" charset="0"/>
              <a:buChar char="•"/>
            </a:pPr>
            <a:r>
              <a:rPr lang="en-US" sz="2000" dirty="0"/>
              <a:t>High customer retention and loyalty</a:t>
            </a:r>
          </a:p>
          <a:p>
            <a:pPr marL="342900" indent="-342900">
              <a:buFont typeface="Arial" panose="020B0604020202020204" pitchFamily="34" charset="0"/>
              <a:buChar char="•"/>
            </a:pPr>
            <a:r>
              <a:rPr lang="en-US" sz="2000" dirty="0"/>
              <a:t>Smoother customer journey</a:t>
            </a:r>
          </a:p>
          <a:p>
            <a:pPr marL="342900" indent="-342900">
              <a:buFont typeface="Arial" panose="020B0604020202020204" pitchFamily="34" charset="0"/>
              <a:buChar char="•"/>
            </a:pPr>
            <a:r>
              <a:rPr lang="en-US" sz="2000" dirty="0"/>
              <a:t>Revenue growth</a:t>
            </a:r>
          </a:p>
          <a:p>
            <a:pPr marL="342900" indent="-342900">
              <a:buFont typeface="Arial" panose="020B0604020202020204" pitchFamily="34" charset="0"/>
              <a:buChar char="•"/>
            </a:pPr>
            <a:r>
              <a:rPr lang="en-US" sz="2000" dirty="0"/>
              <a:t>A more integrated business</a:t>
            </a:r>
          </a:p>
          <a:p>
            <a:pPr marL="342900" indent="-342900">
              <a:buFont typeface="Arial" panose="020B0604020202020204" pitchFamily="34" charset="0"/>
              <a:buChar char="•"/>
            </a:pPr>
            <a:r>
              <a:rPr lang="en-US" sz="2000" dirty="0"/>
              <a:t>Better customer insights</a:t>
            </a:r>
          </a:p>
        </p:txBody>
      </p:sp>
    </p:spTree>
    <p:extLst>
      <p:ext uri="{BB962C8B-B14F-4D97-AF65-F5344CB8AC3E}">
        <p14:creationId xmlns:p14="http://schemas.microsoft.com/office/powerpoint/2010/main" val="2345110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AB598-A0FE-19FD-6E97-3A535D430E15}"/>
              </a:ext>
            </a:extLst>
          </p:cNvPr>
          <p:cNvSpPr>
            <a:spLocks noGrp="1"/>
          </p:cNvSpPr>
          <p:nvPr>
            <p:ph type="title"/>
          </p:nvPr>
        </p:nvSpPr>
        <p:spPr/>
        <p:txBody>
          <a:bodyPr/>
          <a:lstStyle/>
          <a:p>
            <a:r>
              <a:rPr lang="en-US" dirty="0"/>
              <a:t>Insights    </a:t>
            </a:r>
          </a:p>
        </p:txBody>
      </p:sp>
      <p:sp>
        <p:nvSpPr>
          <p:cNvPr id="3" name="Content Placeholder 2">
            <a:extLst>
              <a:ext uri="{FF2B5EF4-FFF2-40B4-BE49-F238E27FC236}">
                <a16:creationId xmlns:a16="http://schemas.microsoft.com/office/drawing/2014/main" id="{91FA62B1-A33A-E603-6CD7-18CFB19D6BFE}"/>
              </a:ext>
            </a:extLst>
          </p:cNvPr>
          <p:cNvSpPr>
            <a:spLocks noGrp="1"/>
          </p:cNvSpPr>
          <p:nvPr>
            <p:ph idx="1"/>
          </p:nvPr>
        </p:nvSpPr>
        <p:spPr>
          <a:xfrm>
            <a:off x="341244" y="1596586"/>
            <a:ext cx="10515600" cy="4797115"/>
          </a:xfrm>
        </p:spPr>
        <p:txBody>
          <a:bodyPr>
            <a:normAutofit fontScale="92500"/>
          </a:bodyPr>
          <a:lstStyle/>
          <a:p>
            <a:r>
              <a:rPr lang="en-US" dirty="0"/>
              <a:t>Voluntary turnover makes up approximately 75% of all turnover. Included in the reasons for voluntary turnover are:  career development, work-life balance, manager behavior, job characteristics, well-being, relocation, compensation and benefits, and retirement. </a:t>
            </a:r>
            <a:r>
              <a:rPr lang="en-US" sz="1900" dirty="0"/>
              <a:t>(Warren </a:t>
            </a:r>
            <a:r>
              <a:rPr lang="en-US" sz="1900" dirty="0" err="1"/>
              <a:t>Averett</a:t>
            </a:r>
            <a:r>
              <a:rPr lang="en-US" sz="1900" dirty="0"/>
              <a:t>)</a:t>
            </a:r>
          </a:p>
          <a:p>
            <a:pPr marL="0" indent="0">
              <a:buNone/>
            </a:pPr>
            <a:endParaRPr lang="en-US" sz="1900" dirty="0"/>
          </a:p>
          <a:p>
            <a:r>
              <a:rPr lang="en-US" dirty="0"/>
              <a:t>The average cost of an individual employee turnover is between one-half to two times an employee’s annual salary.  If an employee salary if $50,000 that means it costs the business anywhere from $25,000 to $100,000 every time an employee leaves.  This cost can include recruitment, onboarding, training, and lost productivity.  Other impacts can include customer service, missed deadlines, lost institutional knowledge, cultural impact, brand damage, and more turnover . </a:t>
            </a:r>
            <a:r>
              <a:rPr lang="en-US" sz="1900" dirty="0"/>
              <a:t>(Gallup)</a:t>
            </a:r>
          </a:p>
          <a:p>
            <a:pPr marL="0" indent="0">
              <a:buNone/>
            </a:pPr>
            <a:endParaRPr lang="en-US" sz="1900" dirty="0"/>
          </a:p>
          <a:p>
            <a:pPr marL="0" indent="0">
              <a:buNone/>
            </a:pPr>
            <a:endParaRPr lang="en-US" dirty="0"/>
          </a:p>
          <a:p>
            <a:pPr marL="0" indent="0">
              <a:buNone/>
            </a:pPr>
            <a:endParaRPr lang="en-US" sz="1800" dirty="0"/>
          </a:p>
          <a:p>
            <a:pPr marL="0" indent="0">
              <a:buNone/>
            </a:pPr>
            <a:endParaRPr lang="en-US" dirty="0"/>
          </a:p>
          <a:p>
            <a:endParaRPr lang="en-US" dirty="0"/>
          </a:p>
        </p:txBody>
      </p:sp>
    </p:spTree>
    <p:extLst>
      <p:ext uri="{BB962C8B-B14F-4D97-AF65-F5344CB8AC3E}">
        <p14:creationId xmlns:p14="http://schemas.microsoft.com/office/powerpoint/2010/main" val="3323677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3BD7C-3058-0C30-88F5-3DDAE942C108}"/>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16FD3646-85D8-13B5-007C-CEB28761ACAE}"/>
              </a:ext>
            </a:extLst>
          </p:cNvPr>
          <p:cNvSpPr>
            <a:spLocks noGrp="1"/>
          </p:cNvSpPr>
          <p:nvPr>
            <p:ph idx="1"/>
          </p:nvPr>
        </p:nvSpPr>
        <p:spPr>
          <a:xfrm>
            <a:off x="689113" y="1321904"/>
            <a:ext cx="10515600" cy="5340153"/>
          </a:xfrm>
        </p:spPr>
        <p:txBody>
          <a:bodyPr>
            <a:normAutofit fontScale="77500" lnSpcReduction="20000"/>
          </a:bodyPr>
          <a:lstStyle/>
          <a:p>
            <a:pPr marL="0" indent="0">
              <a:spcBef>
                <a:spcPts val="0"/>
              </a:spcBef>
              <a:buNone/>
            </a:pPr>
            <a:r>
              <a:rPr lang="en-US" sz="2600" dirty="0" err="1"/>
              <a:t>WarrenAverett</a:t>
            </a:r>
            <a:r>
              <a:rPr lang="en-US" sz="2600" dirty="0"/>
              <a:t>:</a:t>
            </a:r>
            <a:endParaRPr lang="en-US" sz="2600" b="1" u="sng" dirty="0">
              <a:solidFill>
                <a:srgbClr val="1155CC"/>
              </a:solidFill>
            </a:endParaRPr>
          </a:p>
          <a:p>
            <a:pPr marL="0" indent="0" rtl="0">
              <a:spcBef>
                <a:spcPts val="0"/>
              </a:spcBef>
              <a:spcAft>
                <a:spcPts val="0"/>
              </a:spcAft>
              <a:buNone/>
            </a:pPr>
            <a:endParaRPr lang="en-US" sz="1800" u="sng" dirty="0">
              <a:solidFill>
                <a:srgbClr val="1155CC"/>
              </a:solidFill>
              <a:latin typeface="Georgia" panose="02040502050405020303" pitchFamily="18" charset="0"/>
            </a:endParaRPr>
          </a:p>
          <a:p>
            <a:pPr marL="0" indent="0" rtl="0">
              <a:spcBef>
                <a:spcPts val="0"/>
              </a:spcBef>
              <a:spcAft>
                <a:spcPts val="0"/>
              </a:spcAft>
              <a:buNone/>
            </a:pPr>
            <a:r>
              <a:rPr lang="en-US" sz="1900" u="sng" dirty="0">
                <a:solidFill>
                  <a:srgbClr val="1155CC"/>
                </a:solidFill>
                <a:hlinkClick r:id="rId2">
                  <a:extLst>
                    <a:ext uri="{A12FA001-AC4F-418D-AE19-62706E023703}">
                      <ahyp:hlinkClr xmlns:ahyp="http://schemas.microsoft.com/office/drawing/2018/hyperlinkcolor" val="tx"/>
                    </a:ext>
                  </a:extLst>
                </a:hlinkClick>
              </a:rPr>
              <a:t>https://warrenaverett.com/insights/ideas-for-employee-retention-in-manufacturing-industry/</a:t>
            </a:r>
            <a:endParaRPr lang="en-US" sz="1900" u="sng" dirty="0">
              <a:solidFill>
                <a:srgbClr val="1155CC"/>
              </a:solidFill>
            </a:endParaRPr>
          </a:p>
          <a:p>
            <a:pPr marL="0" indent="0">
              <a:buNone/>
            </a:pPr>
            <a:endParaRPr lang="en-US" sz="2300" dirty="0"/>
          </a:p>
          <a:p>
            <a:pPr marL="0" indent="0">
              <a:spcBef>
                <a:spcPts val="0"/>
              </a:spcBef>
              <a:buNone/>
            </a:pPr>
            <a:r>
              <a:rPr lang="en-US" dirty="0"/>
              <a:t>Workstream:</a:t>
            </a:r>
            <a:br>
              <a:rPr lang="en-US" b="0" dirty="0">
                <a:effectLst/>
              </a:rPr>
            </a:br>
            <a:r>
              <a:rPr lang="en-US" sz="1800" b="0" i="0" u="sng" strike="noStrike" dirty="0">
                <a:solidFill>
                  <a:srgbClr val="1155CC"/>
                </a:solidFill>
                <a:effectLst/>
                <a:latin typeface="Georgia" panose="02040502050405020303" pitchFamily="18" charset="0"/>
                <a:hlinkClick r:id="rId3"/>
              </a:rPr>
              <a:t>htt</a:t>
            </a:r>
            <a:r>
              <a:rPr lang="en-US" sz="1800" u="sng" dirty="0">
                <a:solidFill>
                  <a:srgbClr val="1155CC"/>
                </a:solidFill>
                <a:latin typeface="Georgia" panose="02040502050405020303" pitchFamily="18" charset="0"/>
                <a:hlinkClick r:id="rId3">
                  <a:extLst>
                    <a:ext uri="{A12FA001-AC4F-418D-AE19-62706E023703}">
                      <ahyp:hlinkClr xmlns:ahyp="http://schemas.microsoft.com/office/drawing/2018/hyperlinkcolor" val="tx"/>
                    </a:ext>
                  </a:extLst>
                </a:hlinkClick>
              </a:rPr>
              <a:t>ps://www.workstream.us/blog/how-to-understand-employee-turnover-costs</a:t>
            </a:r>
            <a:endParaRPr lang="en-US" sz="1800" u="sng" dirty="0">
              <a:solidFill>
                <a:srgbClr val="1155CC"/>
              </a:solidFill>
              <a:latin typeface="Georgia" panose="02040502050405020303" pitchFamily="18" charset="0"/>
            </a:endParaRPr>
          </a:p>
          <a:p>
            <a:pPr marL="0" indent="0">
              <a:buNone/>
            </a:pPr>
            <a:endParaRPr lang="en-US" sz="2300" dirty="0"/>
          </a:p>
          <a:p>
            <a:pPr marL="0" indent="0">
              <a:spcBef>
                <a:spcPts val="0"/>
              </a:spcBef>
              <a:buNone/>
            </a:pPr>
            <a:r>
              <a:rPr lang="en-US" dirty="0"/>
              <a:t>Industrial Distribution:</a:t>
            </a:r>
            <a:br>
              <a:rPr lang="en-US" sz="1800" u="sng" dirty="0">
                <a:solidFill>
                  <a:srgbClr val="1155CC"/>
                </a:solidFill>
              </a:rPr>
            </a:br>
            <a:r>
              <a:rPr lang="en-US" sz="1800" u="sng" dirty="0">
                <a:solidFill>
                  <a:srgbClr val="1155CC"/>
                </a:solidFill>
                <a:hlinkClick r:id="rId4">
                  <a:extLst>
                    <a:ext uri="{A12FA001-AC4F-418D-AE19-62706E023703}">
                      <ahyp:hlinkClr xmlns:ahyp="http://schemas.microsoft.com/office/drawing/2018/hyperlinkcolor" val="tx"/>
                    </a:ext>
                  </a:extLst>
                </a:hlinkClick>
              </a:rPr>
              <a:t>https://www.inddist.com/workforce-development/blog/21577430/3-keys-to-attracting-next-generation-distribution-talent</a:t>
            </a:r>
            <a:endParaRPr lang="en-US" sz="1800" u="sng" dirty="0">
              <a:solidFill>
                <a:srgbClr val="1155CC"/>
              </a:solidFill>
            </a:endParaRPr>
          </a:p>
          <a:p>
            <a:pPr marL="0" indent="0">
              <a:spcBef>
                <a:spcPts val="0"/>
              </a:spcBef>
              <a:buNone/>
            </a:pPr>
            <a:endParaRPr lang="en-US" sz="2400" u="sng" dirty="0">
              <a:solidFill>
                <a:srgbClr val="1155CC"/>
              </a:solidFill>
            </a:endParaRPr>
          </a:p>
          <a:p>
            <a:pPr marL="0" indent="0">
              <a:spcBef>
                <a:spcPts val="0"/>
              </a:spcBef>
              <a:buNone/>
            </a:pPr>
            <a:endParaRPr lang="en-US" sz="1800" u="sng" dirty="0">
              <a:solidFill>
                <a:srgbClr val="1155CC"/>
              </a:solidFill>
            </a:endParaRPr>
          </a:p>
          <a:p>
            <a:pPr marL="0" indent="0">
              <a:spcBef>
                <a:spcPts val="0"/>
              </a:spcBef>
              <a:buNone/>
            </a:pPr>
            <a:r>
              <a:rPr lang="en-US" sz="2900" dirty="0" err="1"/>
              <a:t>WarrenAverett</a:t>
            </a:r>
            <a:r>
              <a:rPr lang="en-US" sz="2900" dirty="0"/>
              <a:t>:</a:t>
            </a:r>
            <a:endParaRPr lang="en-US" sz="1800" b="1" u="sng" dirty="0">
              <a:solidFill>
                <a:srgbClr val="1155CC"/>
              </a:solidFill>
            </a:endParaRPr>
          </a:p>
          <a:p>
            <a:pPr marL="0" indent="0">
              <a:spcBef>
                <a:spcPts val="0"/>
              </a:spcBef>
              <a:spcAft>
                <a:spcPts val="0"/>
              </a:spcAft>
              <a:buNone/>
            </a:pPr>
            <a:br>
              <a:rPr lang="en-US" sz="1900" u="sng" dirty="0">
                <a:solidFill>
                  <a:srgbClr val="1155CC"/>
                </a:solidFill>
              </a:rPr>
            </a:br>
            <a:r>
              <a:rPr lang="en-US" sz="1900" u="sng" dirty="0">
                <a:solidFill>
                  <a:srgbClr val="1155CC"/>
                </a:solidFill>
                <a:hlinkClick r:id="rId5">
                  <a:extLst>
                    <a:ext uri="{A12FA001-AC4F-418D-AE19-62706E023703}">
                      <ahyp:hlinkClr xmlns:ahyp="http://schemas.microsoft.com/office/drawing/2018/hyperlinkcolor" val="tx"/>
                    </a:ext>
                  </a:extLst>
                </a:hlinkClick>
              </a:rPr>
              <a:t>https://warrenaverett.com/insights/recruiting-manufacturing-employees/</a:t>
            </a:r>
            <a:endParaRPr lang="en-US" sz="1900" u="sng" dirty="0">
              <a:solidFill>
                <a:srgbClr val="1155CC"/>
              </a:solidFill>
            </a:endParaRPr>
          </a:p>
          <a:p>
            <a:pPr marL="0" indent="0">
              <a:buNone/>
            </a:pPr>
            <a:endParaRPr lang="en-US" sz="2400" dirty="0"/>
          </a:p>
          <a:p>
            <a:pPr marL="0" indent="0">
              <a:buNone/>
            </a:pPr>
            <a:r>
              <a:rPr lang="en-US" dirty="0"/>
              <a:t>Forbes:</a:t>
            </a:r>
          </a:p>
          <a:p>
            <a:pPr marL="0" indent="0">
              <a:buNone/>
            </a:pPr>
            <a:r>
              <a:rPr lang="en-US" sz="1800" u="sng" dirty="0">
                <a:solidFill>
                  <a:srgbClr val="1155CC"/>
                </a:solidFill>
                <a:hlinkClick r:id="rId6">
                  <a:extLst>
                    <a:ext uri="{A12FA001-AC4F-418D-AE19-62706E023703}">
                      <ahyp:hlinkClr xmlns:ahyp="http://schemas.microsoft.com/office/drawing/2018/hyperlinkcolor" val="tx"/>
                    </a:ext>
                  </a:extLst>
                </a:hlinkClick>
              </a:rPr>
              <a:t>https://www.forbes.com/sites/forbesbusinesscouncil/2022/02/22/how-to-implement-omnichannel-sales-successfully-four-pitfalls-to-avoid/?sh=514be95a74e9</a:t>
            </a:r>
            <a:endParaRPr lang="en-US" sz="1800" u="sng" dirty="0">
              <a:solidFill>
                <a:srgbClr val="1155CC"/>
              </a:solidFill>
            </a:endParaRPr>
          </a:p>
          <a:p>
            <a:pPr marL="0" indent="0">
              <a:buNone/>
            </a:pPr>
            <a:endParaRPr lang="en-US" sz="2400" u="sng" dirty="0">
              <a:solidFill>
                <a:srgbClr val="1155CC"/>
              </a:solidFill>
            </a:endParaRPr>
          </a:p>
          <a:p>
            <a:pPr marL="0" indent="0">
              <a:buNone/>
            </a:pPr>
            <a:r>
              <a:rPr lang="en-US" dirty="0"/>
              <a:t>Harvard Business Review:</a:t>
            </a:r>
          </a:p>
          <a:p>
            <a:pPr marL="0" indent="0">
              <a:buNone/>
            </a:pPr>
            <a:r>
              <a:rPr lang="en-US" sz="1800" u="sng" dirty="0">
                <a:solidFill>
                  <a:srgbClr val="1155CC"/>
                </a:solidFill>
                <a:hlinkClick r:id="rId7">
                  <a:extLst>
                    <a:ext uri="{A12FA001-AC4F-418D-AE19-62706E023703}">
                      <ahyp:hlinkClr xmlns:ahyp="http://schemas.microsoft.com/office/drawing/2018/hyperlinkcolor" val="tx"/>
                    </a:ext>
                  </a:extLst>
                </a:hlinkClick>
              </a:rPr>
              <a:t>https://hbr.org/2022/01/how-b2b-businesses-can-get-omnichannel-sales-right</a:t>
            </a:r>
            <a:endParaRPr lang="en-US" sz="1800" u="sng" dirty="0">
              <a:solidFill>
                <a:srgbClr val="1155CC"/>
              </a:solidFill>
            </a:endParaRPr>
          </a:p>
        </p:txBody>
      </p:sp>
    </p:spTree>
    <p:extLst>
      <p:ext uri="{BB962C8B-B14F-4D97-AF65-F5344CB8AC3E}">
        <p14:creationId xmlns:p14="http://schemas.microsoft.com/office/powerpoint/2010/main" val="830303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3BD7C-3058-0C30-88F5-3DDAE942C108}"/>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16FD3646-85D8-13B5-007C-CEB28761ACAE}"/>
              </a:ext>
            </a:extLst>
          </p:cNvPr>
          <p:cNvSpPr>
            <a:spLocks noGrp="1"/>
          </p:cNvSpPr>
          <p:nvPr>
            <p:ph idx="1"/>
          </p:nvPr>
        </p:nvSpPr>
        <p:spPr>
          <a:xfrm>
            <a:off x="609599" y="1393646"/>
            <a:ext cx="10744199" cy="5149141"/>
          </a:xfrm>
        </p:spPr>
        <p:txBody>
          <a:bodyPr>
            <a:normAutofit fontScale="92500" lnSpcReduction="10000"/>
          </a:bodyPr>
          <a:lstStyle/>
          <a:p>
            <a:pPr marL="0" indent="0">
              <a:buNone/>
            </a:pPr>
            <a:r>
              <a:rPr lang="en-US" sz="3000" dirty="0"/>
              <a:t>McKinsey:</a:t>
            </a:r>
          </a:p>
          <a:p>
            <a:pPr marL="0" indent="0">
              <a:buNone/>
            </a:pPr>
            <a:r>
              <a:rPr lang="en-US" sz="1800" i="0" u="sng" strike="noStrike" dirty="0">
                <a:solidFill>
                  <a:srgbClr val="1155CC"/>
                </a:solidFill>
                <a:effectLst/>
                <a:hlinkClick r:id="rId2"/>
              </a:rPr>
              <a:t>https://www.mckinsey.com/capabilities/growth-marketing-and-sales/our-insights/b2b-sales-omnichannel-everywhere-every-time</a:t>
            </a:r>
            <a:endParaRPr lang="en-US" sz="1800" i="0" u="sng" strike="noStrike" dirty="0">
              <a:solidFill>
                <a:srgbClr val="1155CC"/>
              </a:solidFill>
              <a:effectLst/>
            </a:endParaRPr>
          </a:p>
          <a:p>
            <a:pPr marL="0" indent="0">
              <a:buNone/>
            </a:pPr>
            <a:endParaRPr lang="en-US" sz="800" dirty="0">
              <a:solidFill>
                <a:srgbClr val="000000"/>
              </a:solidFill>
            </a:endParaRPr>
          </a:p>
          <a:p>
            <a:pPr marL="0" indent="0">
              <a:buNone/>
            </a:pPr>
            <a:r>
              <a:rPr lang="en-US" sz="3000" dirty="0">
                <a:solidFill>
                  <a:srgbClr val="000000"/>
                </a:solidFill>
              </a:rPr>
              <a:t>McKinsey:</a:t>
            </a:r>
          </a:p>
          <a:p>
            <a:pPr marL="0" indent="0">
              <a:buNone/>
            </a:pPr>
            <a:r>
              <a:rPr lang="en-US" sz="1800" i="0" u="sng" strike="noStrike" dirty="0">
                <a:solidFill>
                  <a:srgbClr val="1155CC"/>
                </a:solidFill>
                <a:effectLst/>
                <a:hlinkClick r:id="rId3"/>
              </a:rPr>
              <a:t>https://www.mckinsey.com/featured-insights/mckinsey-explainers/what-is-omnichannel-marketing</a:t>
            </a:r>
            <a:endParaRPr lang="en-US" sz="1800" i="0" u="sng" strike="noStrike" dirty="0">
              <a:solidFill>
                <a:srgbClr val="1155CC"/>
              </a:solidFill>
              <a:effectLst/>
            </a:endParaRPr>
          </a:p>
          <a:p>
            <a:pPr marL="0" indent="0">
              <a:buNone/>
            </a:pPr>
            <a:endParaRPr lang="en-US" sz="800" u="sng" dirty="0">
              <a:solidFill>
                <a:srgbClr val="1155CC"/>
              </a:solidFill>
            </a:endParaRPr>
          </a:p>
          <a:p>
            <a:pPr marL="0" indent="0">
              <a:buNone/>
            </a:pPr>
            <a:r>
              <a:rPr lang="en-US" sz="3000" dirty="0">
                <a:solidFill>
                  <a:srgbClr val="000000"/>
                </a:solidFill>
              </a:rPr>
              <a:t>Edelman:</a:t>
            </a:r>
          </a:p>
          <a:p>
            <a:pPr marL="0" indent="0">
              <a:buNone/>
            </a:pPr>
            <a:r>
              <a:rPr lang="en-US" sz="1800" i="0" u="sng" strike="noStrike" dirty="0">
                <a:solidFill>
                  <a:srgbClr val="1155CC"/>
                </a:solidFill>
                <a:effectLst/>
                <a:hlinkClick r:id="rId4"/>
              </a:rPr>
              <a:t>https://www.edelman.com/expertise/business-marketing/how-b2b-companies-are-adapting-covid</a:t>
            </a:r>
            <a:endParaRPr lang="en-US" sz="1800" i="0" u="sng" strike="noStrike" dirty="0">
              <a:solidFill>
                <a:srgbClr val="1155CC"/>
              </a:solidFill>
              <a:effectLst/>
            </a:endParaRPr>
          </a:p>
          <a:p>
            <a:pPr marL="0" indent="0">
              <a:buNone/>
            </a:pPr>
            <a:endParaRPr lang="en-US" sz="900" dirty="0">
              <a:solidFill>
                <a:srgbClr val="000000"/>
              </a:solidFill>
            </a:endParaRPr>
          </a:p>
          <a:p>
            <a:pPr marL="0" indent="0">
              <a:buNone/>
            </a:pPr>
            <a:r>
              <a:rPr lang="en-US" sz="3000" dirty="0">
                <a:solidFill>
                  <a:srgbClr val="000000"/>
                </a:solidFill>
              </a:rPr>
              <a:t>Insider Intelligence:</a:t>
            </a:r>
          </a:p>
          <a:p>
            <a:pPr marL="0" indent="0">
              <a:buNone/>
            </a:pPr>
            <a:r>
              <a:rPr lang="en-US" sz="1800" i="0" u="sng" strike="noStrike" dirty="0">
                <a:solidFill>
                  <a:srgbClr val="1155CC"/>
                </a:solidFill>
                <a:effectLst/>
                <a:hlinkClick r:id="rId5"/>
              </a:rPr>
              <a:t>https://www.insiderintelligence.com/content/5-predictions-b2b-marketing-2023</a:t>
            </a:r>
            <a:endParaRPr lang="en-US" sz="1800" i="0" u="sng" strike="noStrike" dirty="0">
              <a:solidFill>
                <a:srgbClr val="1155CC"/>
              </a:solidFill>
              <a:effectLst/>
            </a:endParaRPr>
          </a:p>
          <a:p>
            <a:pPr marL="0" indent="0">
              <a:buNone/>
            </a:pPr>
            <a:endParaRPr lang="en-US" sz="900" i="0" u="sng" strike="noStrike" dirty="0">
              <a:solidFill>
                <a:srgbClr val="1155CC"/>
              </a:solidFill>
              <a:effectLst/>
            </a:endParaRPr>
          </a:p>
          <a:p>
            <a:pPr marL="0" indent="0">
              <a:buNone/>
            </a:pPr>
            <a:r>
              <a:rPr lang="en-US" sz="3000" dirty="0" err="1">
                <a:solidFill>
                  <a:srgbClr val="000000"/>
                </a:solidFill>
              </a:rPr>
              <a:t>TrustRadius</a:t>
            </a:r>
            <a:r>
              <a:rPr lang="en-US" sz="3000" dirty="0">
                <a:solidFill>
                  <a:srgbClr val="000000"/>
                </a:solidFill>
              </a:rPr>
              <a:t>:</a:t>
            </a:r>
          </a:p>
          <a:p>
            <a:pPr marL="0" indent="0">
              <a:buNone/>
            </a:pPr>
            <a:r>
              <a:rPr lang="en-US" sz="2000" b="0" i="0" dirty="0">
                <a:solidFill>
                  <a:srgbClr val="000000"/>
                </a:solidFill>
                <a:effectLst/>
                <a:hlinkClick r:id="rId6"/>
              </a:rPr>
              <a:t>https://www.trustradius.com/vendor-blog/2022-b2b-buying-disconnect-the-age-of-the-self-serve-buyer</a:t>
            </a:r>
            <a:endParaRPr lang="en-US" sz="2000" dirty="0"/>
          </a:p>
          <a:p>
            <a:pPr marL="0" indent="0">
              <a:buNone/>
            </a:pPr>
            <a:endParaRPr lang="en-US" sz="2000" dirty="0"/>
          </a:p>
          <a:p>
            <a:pPr marL="0" indent="0">
              <a:buNone/>
            </a:pPr>
            <a:endParaRPr lang="en-US" dirty="0"/>
          </a:p>
        </p:txBody>
      </p:sp>
    </p:spTree>
    <p:extLst>
      <p:ext uri="{BB962C8B-B14F-4D97-AF65-F5344CB8AC3E}">
        <p14:creationId xmlns:p14="http://schemas.microsoft.com/office/powerpoint/2010/main" val="3273477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3BD7C-3058-0C30-88F5-3DDAE942C108}"/>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16FD3646-85D8-13B5-007C-CEB28761ACAE}"/>
              </a:ext>
            </a:extLst>
          </p:cNvPr>
          <p:cNvSpPr>
            <a:spLocks noGrp="1"/>
          </p:cNvSpPr>
          <p:nvPr>
            <p:ph idx="1"/>
          </p:nvPr>
        </p:nvSpPr>
        <p:spPr>
          <a:xfrm>
            <a:off x="619539" y="1496291"/>
            <a:ext cx="10515600" cy="4966983"/>
          </a:xfrm>
        </p:spPr>
        <p:txBody>
          <a:bodyPr>
            <a:normAutofit fontScale="77500" lnSpcReduction="20000"/>
          </a:bodyPr>
          <a:lstStyle/>
          <a:p>
            <a:pPr marL="0" indent="0">
              <a:buNone/>
            </a:pPr>
            <a:r>
              <a:rPr lang="en-US" sz="3600" dirty="0"/>
              <a:t>McKinsey:</a:t>
            </a:r>
          </a:p>
          <a:p>
            <a:pPr marL="0" indent="0">
              <a:buNone/>
            </a:pPr>
            <a:r>
              <a:rPr lang="en-US" sz="1800" b="0" i="0" dirty="0">
                <a:solidFill>
                  <a:srgbClr val="000000"/>
                </a:solidFill>
                <a:effectLst/>
                <a:hlinkClick r:id="rId2"/>
              </a:rPr>
              <a:t>https://www.mckinsey.com/capabilities/growth-marketing-and-sales/our-insights/how-b2b-sales-have-changed-during-covid-19</a:t>
            </a:r>
            <a:endParaRPr lang="en-US" dirty="0">
              <a:solidFill>
                <a:srgbClr val="000000"/>
              </a:solidFill>
            </a:endParaRPr>
          </a:p>
          <a:p>
            <a:pPr marL="0" indent="0">
              <a:buNone/>
            </a:pPr>
            <a:endParaRPr lang="en-US" sz="900" dirty="0">
              <a:solidFill>
                <a:srgbClr val="000000"/>
              </a:solidFill>
            </a:endParaRPr>
          </a:p>
          <a:p>
            <a:pPr marL="0" indent="0">
              <a:buNone/>
            </a:pPr>
            <a:r>
              <a:rPr lang="en-US" sz="3600" dirty="0">
                <a:solidFill>
                  <a:srgbClr val="000000"/>
                </a:solidFill>
              </a:rPr>
              <a:t>Gartner:</a:t>
            </a:r>
          </a:p>
          <a:p>
            <a:pPr marL="0" indent="0">
              <a:buNone/>
            </a:pPr>
            <a:r>
              <a:rPr lang="en-US" sz="1800" i="0" u="sng" strike="noStrike" dirty="0">
                <a:solidFill>
                  <a:srgbClr val="1155CC"/>
                </a:solidFill>
                <a:effectLst/>
                <a:hlinkClick r:id="rId3"/>
              </a:rPr>
              <a:t>Gartner Sales Survey Finds 83% of B2B Buyers Prefer Ordering or Paying Through Digital Commerce</a:t>
            </a:r>
            <a:endParaRPr lang="en-US" sz="1800" i="0" u="sng" strike="noStrike" dirty="0">
              <a:solidFill>
                <a:srgbClr val="1155CC"/>
              </a:solidFill>
              <a:effectLst/>
            </a:endParaRPr>
          </a:p>
          <a:p>
            <a:pPr marL="0" indent="0">
              <a:buNone/>
            </a:pPr>
            <a:endParaRPr lang="en-US" sz="900" u="sng" dirty="0">
              <a:solidFill>
                <a:srgbClr val="1155CC"/>
              </a:solidFill>
            </a:endParaRPr>
          </a:p>
          <a:p>
            <a:pPr marL="0" indent="0">
              <a:buNone/>
            </a:pPr>
            <a:r>
              <a:rPr lang="en-US" sz="3600" dirty="0">
                <a:solidFill>
                  <a:srgbClr val="000000"/>
                </a:solidFill>
              </a:rPr>
              <a:t>Moengage:</a:t>
            </a:r>
          </a:p>
          <a:p>
            <a:pPr marL="0" indent="0">
              <a:buNone/>
            </a:pPr>
            <a:r>
              <a:rPr lang="en-US" sz="2000" dirty="0">
                <a:hlinkClick r:id="rId4"/>
              </a:rPr>
              <a:t>https://www.moengage.com/learn/creating-a-omnichannel-strategy/</a:t>
            </a:r>
            <a:endParaRPr lang="en-US" sz="2000" dirty="0"/>
          </a:p>
          <a:p>
            <a:pPr marL="0" indent="0">
              <a:buNone/>
            </a:pPr>
            <a:endParaRPr lang="en-US" sz="900" dirty="0"/>
          </a:p>
          <a:p>
            <a:pPr marL="0" indent="0">
              <a:buNone/>
            </a:pPr>
            <a:r>
              <a:rPr lang="en-US" sz="3600" dirty="0"/>
              <a:t>2022 Distribution Strategy Report</a:t>
            </a:r>
          </a:p>
          <a:p>
            <a:pPr marL="0" indent="0">
              <a:buNone/>
            </a:pPr>
            <a:r>
              <a:rPr lang="en-US" sz="1800" u="sng" dirty="0">
                <a:solidFill>
                  <a:srgbClr val="0000FF"/>
                </a:solidFill>
                <a:effectLst/>
                <a:ea typeface="Calibri" panose="020F0502020204030204" pitchFamily="34" charset="0"/>
                <a:hlinkClick r:id="rId5"/>
              </a:rPr>
              <a:t>https://Pages.DistributionStrategy.com/acton/media/6612/report-the-state-of-distributor-customer-experience-what-customers-want</a:t>
            </a:r>
            <a:endParaRPr lang="en-US" sz="1800" u="sng" dirty="0">
              <a:solidFill>
                <a:srgbClr val="0000FF"/>
              </a:solidFill>
              <a:effectLst/>
              <a:ea typeface="Calibri" panose="020F0502020204030204" pitchFamily="34" charset="0"/>
            </a:endParaRPr>
          </a:p>
          <a:p>
            <a:pPr marL="0" indent="0">
              <a:buNone/>
            </a:pPr>
            <a:endParaRPr lang="en-US" sz="1000" dirty="0">
              <a:effectLst/>
              <a:ea typeface="Calibri" panose="020F0502020204030204" pitchFamily="34" charset="0"/>
            </a:endParaRPr>
          </a:p>
          <a:p>
            <a:pPr marL="0" indent="0">
              <a:buNone/>
            </a:pPr>
            <a:r>
              <a:rPr lang="en-US" sz="3600" dirty="0" err="1"/>
              <a:t>KornFerry</a:t>
            </a:r>
            <a:r>
              <a:rPr lang="en-US" sz="3600" dirty="0"/>
              <a:t>:</a:t>
            </a:r>
          </a:p>
          <a:p>
            <a:pPr marL="0" indent="0">
              <a:spcAft>
                <a:spcPts val="0"/>
              </a:spcAft>
              <a:buNone/>
            </a:pPr>
            <a:r>
              <a:rPr lang="en-US" sz="1800" u="sng" dirty="0">
                <a:solidFill>
                  <a:srgbClr val="0000FF"/>
                </a:solidFill>
                <a:hlinkClick r:id="rId6">
                  <a:extLst>
                    <a:ext uri="{A12FA001-AC4F-418D-AE19-62706E023703}">
                      <ahyp:hlinkClr xmlns:ahyp="http://schemas.microsoft.com/office/drawing/2018/hyperlinkcolor" val="tx"/>
                    </a:ext>
                  </a:extLst>
                </a:hlinkClick>
              </a:rPr>
              <a:t>https://www.kornferry.com/content/dam/kornferry-v2/featured-topics/pdf/2021-Buyer-Preferences-Study.pdf</a:t>
            </a:r>
            <a:endParaRPr lang="en-US" sz="1800" u="sng" dirty="0">
              <a:solidFill>
                <a:srgbClr val="0000FF"/>
              </a:solidFill>
            </a:endParaRPr>
          </a:p>
          <a:p>
            <a:pPr marL="0" indent="0">
              <a:buNone/>
            </a:pPr>
            <a:br>
              <a:rPr lang="en-US" dirty="0"/>
            </a:br>
            <a:endParaRPr lang="en-US" dirty="0"/>
          </a:p>
          <a:p>
            <a:pPr marL="0" indent="0">
              <a:buNone/>
            </a:pPr>
            <a:endParaRPr lang="en-US" dirty="0"/>
          </a:p>
        </p:txBody>
      </p:sp>
    </p:spTree>
    <p:extLst>
      <p:ext uri="{BB962C8B-B14F-4D97-AF65-F5344CB8AC3E}">
        <p14:creationId xmlns:p14="http://schemas.microsoft.com/office/powerpoint/2010/main" val="3405761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TotalTime>
  <Words>562</Words>
  <Application>Microsoft Office PowerPoint</Application>
  <PresentationFormat>Widescreen</PresentationFormat>
  <Paragraphs>71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Georgia</vt:lpstr>
      <vt:lpstr>Office Theme</vt:lpstr>
      <vt:lpstr>Applying Omnichannel Strategies to Employee Retention</vt:lpstr>
      <vt:lpstr>Panelists - Tony Myers, VP, Human Resources, US TOOL GROUP  - Patty Mattesi, Senior HR Business Partner, Kennametal  - Dr. Bharani Nagarathnam, Associate Professor &amp; Associate Director of Graduate Program, Texas A &amp; M University  </vt:lpstr>
      <vt:lpstr>Omnichannel Marketing Defined</vt:lpstr>
      <vt:lpstr> Omnichannel Sales Defined</vt:lpstr>
      <vt:lpstr>Omnichannel Benefits</vt:lpstr>
      <vt:lpstr>Insights    </vt:lpstr>
      <vt:lpstr>Sources</vt:lpstr>
      <vt:lpstr>Sources</vt:lpstr>
      <vt:lpstr>Sources</vt:lpstr>
      <vt:lpstr>Thank You for Attending!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 Bertino</dc:creator>
  <cp:lastModifiedBy>Destani Barr</cp:lastModifiedBy>
  <cp:revision>13</cp:revision>
  <dcterms:created xsi:type="dcterms:W3CDTF">2023-05-24T13:25:52Z</dcterms:created>
  <dcterms:modified xsi:type="dcterms:W3CDTF">2023-08-14T12:42:58Z</dcterms:modified>
</cp:coreProperties>
</file>